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371" r:id="rId4"/>
    <p:sldId id="263" r:id="rId5"/>
    <p:sldId id="257" r:id="rId6"/>
    <p:sldId id="264" r:id="rId7"/>
    <p:sldId id="265" r:id="rId8"/>
    <p:sldId id="266" r:id="rId9"/>
    <p:sldId id="267" r:id="rId10"/>
    <p:sldId id="360" r:id="rId11"/>
    <p:sldId id="258" r:id="rId12"/>
    <p:sldId id="369" r:id="rId13"/>
    <p:sldId id="259" r:id="rId14"/>
    <p:sldId id="260" r:id="rId15"/>
    <p:sldId id="261" r:id="rId16"/>
    <p:sldId id="370" r:id="rId17"/>
    <p:sldId id="361" r:id="rId18"/>
    <p:sldId id="363" r:id="rId19"/>
    <p:sldId id="365" r:id="rId20"/>
    <p:sldId id="367" r:id="rId21"/>
    <p:sldId id="3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0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26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BB33E76A-1C9D-455A-969E-80BCFD1D3EF9}"/>
    <pc:docChg chg="undo custSel addSld delSld modSld">
      <pc:chgData name="Kal Rabb" userId="3edf06299a4717ec" providerId="LiveId" clId="{BB33E76A-1C9D-455A-969E-80BCFD1D3EF9}" dt="2019-04-10T19:34:32.702" v="778" actId="2696"/>
      <pc:docMkLst>
        <pc:docMk/>
      </pc:docMkLst>
      <pc:sldChg chg="modSp del">
        <pc:chgData name="Kal Rabb" userId="3edf06299a4717ec" providerId="LiveId" clId="{BB33E76A-1C9D-455A-969E-80BCFD1D3EF9}" dt="2019-04-10T19:27:43.905" v="183" actId="20577"/>
        <pc:sldMkLst>
          <pc:docMk/>
          <pc:sldMk cId="2936970351" sldId="258"/>
        </pc:sldMkLst>
        <pc:spChg chg="mod">
          <ac:chgData name="Kal Rabb" userId="3edf06299a4717ec" providerId="LiveId" clId="{BB33E76A-1C9D-455A-969E-80BCFD1D3EF9}" dt="2019-04-10T19:26:12.457" v="60" actId="20577"/>
          <ac:spMkLst>
            <pc:docMk/>
            <pc:sldMk cId="2936970351" sldId="258"/>
            <ac:spMk id="2" creationId="{5515B9BA-30BE-4C0F-A3D5-4331F3100BD5}"/>
          </ac:spMkLst>
        </pc:spChg>
        <pc:spChg chg="mod">
          <ac:chgData name="Kal Rabb" userId="3edf06299a4717ec" providerId="LiveId" clId="{BB33E76A-1C9D-455A-969E-80BCFD1D3EF9}" dt="2019-04-10T19:27:43.905" v="183" actId="20577"/>
          <ac:spMkLst>
            <pc:docMk/>
            <pc:sldMk cId="2936970351" sldId="258"/>
            <ac:spMk id="3" creationId="{900DFF90-25A0-402C-98D2-71BA7B5D7EEB}"/>
          </ac:spMkLst>
        </pc:spChg>
      </pc:sldChg>
      <pc:sldChg chg="modSp del">
        <pc:chgData name="Kal Rabb" userId="3edf06299a4717ec" providerId="LiveId" clId="{BB33E76A-1C9D-455A-969E-80BCFD1D3EF9}" dt="2019-04-10T19:30:43.411" v="525" actId="20577"/>
        <pc:sldMkLst>
          <pc:docMk/>
          <pc:sldMk cId="1833804105" sldId="259"/>
        </pc:sldMkLst>
        <pc:spChg chg="mod">
          <ac:chgData name="Kal Rabb" userId="3edf06299a4717ec" providerId="LiveId" clId="{BB33E76A-1C9D-455A-969E-80BCFD1D3EF9}" dt="2019-04-10T19:30:43.411" v="525" actId="20577"/>
          <ac:spMkLst>
            <pc:docMk/>
            <pc:sldMk cId="1833804105" sldId="259"/>
            <ac:spMk id="3" creationId="{08146B21-20AA-4F06-B2C6-732BD1D5FB06}"/>
          </ac:spMkLst>
        </pc:spChg>
      </pc:sldChg>
      <pc:sldChg chg="modSp del">
        <pc:chgData name="Kal Rabb" userId="3edf06299a4717ec" providerId="LiveId" clId="{BB33E76A-1C9D-455A-969E-80BCFD1D3EF9}" dt="2019-04-10T19:31:02.219" v="530" actId="403"/>
        <pc:sldMkLst>
          <pc:docMk/>
          <pc:sldMk cId="607294037" sldId="260"/>
        </pc:sldMkLst>
        <pc:spChg chg="mod">
          <ac:chgData name="Kal Rabb" userId="3edf06299a4717ec" providerId="LiveId" clId="{BB33E76A-1C9D-455A-969E-80BCFD1D3EF9}" dt="2019-04-10T19:31:02.219" v="530" actId="403"/>
          <ac:spMkLst>
            <pc:docMk/>
            <pc:sldMk cId="607294037" sldId="260"/>
            <ac:spMk id="3" creationId="{08146B21-20AA-4F06-B2C6-732BD1D5FB06}"/>
          </ac:spMkLst>
        </pc:spChg>
      </pc:sldChg>
      <pc:sldChg chg="modSp del">
        <pc:chgData name="Kal Rabb" userId="3edf06299a4717ec" providerId="LiveId" clId="{BB33E76A-1C9D-455A-969E-80BCFD1D3EF9}" dt="2019-04-10T19:31:20.272" v="533" actId="403"/>
        <pc:sldMkLst>
          <pc:docMk/>
          <pc:sldMk cId="3682399607" sldId="261"/>
        </pc:sldMkLst>
        <pc:spChg chg="mod">
          <ac:chgData name="Kal Rabb" userId="3edf06299a4717ec" providerId="LiveId" clId="{BB33E76A-1C9D-455A-969E-80BCFD1D3EF9}" dt="2019-04-10T19:31:20.272" v="533" actId="403"/>
          <ac:spMkLst>
            <pc:docMk/>
            <pc:sldMk cId="3682399607" sldId="261"/>
            <ac:spMk id="3" creationId="{08146B21-20AA-4F06-B2C6-732BD1D5FB06}"/>
          </ac:spMkLst>
        </pc:spChg>
      </pc:sldChg>
      <pc:sldChg chg="del">
        <pc:chgData name="Kal Rabb" userId="3edf06299a4717ec" providerId="LiveId" clId="{BB33E76A-1C9D-455A-969E-80BCFD1D3EF9}" dt="2019-04-10T19:34:32.702" v="778" actId="2696"/>
        <pc:sldMkLst>
          <pc:docMk/>
          <pc:sldMk cId="2559545296" sldId="362"/>
        </pc:sldMkLst>
      </pc:sldChg>
      <pc:sldChg chg="modSp">
        <pc:chgData name="Kal Rabb" userId="3edf06299a4717ec" providerId="LiveId" clId="{BB33E76A-1C9D-455A-969E-80BCFD1D3EF9}" dt="2019-02-08T00:44:31.955" v="37" actId="20577"/>
        <pc:sldMkLst>
          <pc:docMk/>
          <pc:sldMk cId="4155689639" sldId="365"/>
        </pc:sldMkLst>
        <pc:spChg chg="mod">
          <ac:chgData name="Kal Rabb" userId="3edf06299a4717ec" providerId="LiveId" clId="{BB33E76A-1C9D-455A-969E-80BCFD1D3EF9}" dt="2019-02-08T00:44:31.955" v="37" actId="20577"/>
          <ac:spMkLst>
            <pc:docMk/>
            <pc:sldMk cId="4155689639" sldId="365"/>
            <ac:spMk id="3" creationId="{00000000-0000-0000-0000-000000000000}"/>
          </ac:spMkLst>
        </pc:spChg>
      </pc:sldChg>
      <pc:sldChg chg="addSp delSp modSp add">
        <pc:chgData name="Kal Rabb" userId="3edf06299a4717ec" providerId="LiveId" clId="{BB33E76A-1C9D-455A-969E-80BCFD1D3EF9}" dt="2019-04-10T19:30:16.900" v="521" actId="20577"/>
        <pc:sldMkLst>
          <pc:docMk/>
          <pc:sldMk cId="1655478175" sldId="369"/>
        </pc:sldMkLst>
        <pc:spChg chg="mod">
          <ac:chgData name="Kal Rabb" userId="3edf06299a4717ec" providerId="LiveId" clId="{BB33E76A-1C9D-455A-969E-80BCFD1D3EF9}" dt="2019-04-10T19:27:59.984" v="207" actId="20577"/>
          <ac:spMkLst>
            <pc:docMk/>
            <pc:sldMk cId="1655478175" sldId="369"/>
            <ac:spMk id="2" creationId="{BB957533-0292-4BD7-A5F6-0BBF19EE1497}"/>
          </ac:spMkLst>
        </pc:spChg>
        <pc:spChg chg="del">
          <ac:chgData name="Kal Rabb" userId="3edf06299a4717ec" providerId="LiveId" clId="{BB33E76A-1C9D-455A-969E-80BCFD1D3EF9}" dt="2019-04-10T19:28:08.369" v="208"/>
          <ac:spMkLst>
            <pc:docMk/>
            <pc:sldMk cId="1655478175" sldId="369"/>
            <ac:spMk id="3" creationId="{2C425AF9-589F-485F-A466-1E4FCB05BC8F}"/>
          </ac:spMkLst>
        </pc:spChg>
        <pc:spChg chg="add mod">
          <ac:chgData name="Kal Rabb" userId="3edf06299a4717ec" providerId="LiveId" clId="{BB33E76A-1C9D-455A-969E-80BCFD1D3EF9}" dt="2019-04-10T19:28:11.044" v="213" actId="20577"/>
          <ac:spMkLst>
            <pc:docMk/>
            <pc:sldMk cId="1655478175" sldId="369"/>
            <ac:spMk id="4" creationId="{08E33337-FB79-4A5C-A2B9-E76D97ED46C1}"/>
          </ac:spMkLst>
        </pc:spChg>
        <pc:spChg chg="add mod">
          <ac:chgData name="Kal Rabb" userId="3edf06299a4717ec" providerId="LiveId" clId="{BB33E76A-1C9D-455A-969E-80BCFD1D3EF9}" dt="2019-04-10T19:29:29.014" v="398" actId="20577"/>
          <ac:spMkLst>
            <pc:docMk/>
            <pc:sldMk cId="1655478175" sldId="369"/>
            <ac:spMk id="5" creationId="{9B13B494-55F2-4B4B-8EB8-DC77E13C630A}"/>
          </ac:spMkLst>
        </pc:spChg>
        <pc:spChg chg="add mod">
          <ac:chgData name="Kal Rabb" userId="3edf06299a4717ec" providerId="LiveId" clId="{BB33E76A-1C9D-455A-969E-80BCFD1D3EF9}" dt="2019-04-10T19:28:13.814" v="217" actId="20577"/>
          <ac:spMkLst>
            <pc:docMk/>
            <pc:sldMk cId="1655478175" sldId="369"/>
            <ac:spMk id="6" creationId="{71C7B9BD-2B47-43B1-AA5E-1F54C7F5D964}"/>
          </ac:spMkLst>
        </pc:spChg>
        <pc:spChg chg="add mod">
          <ac:chgData name="Kal Rabb" userId="3edf06299a4717ec" providerId="LiveId" clId="{BB33E76A-1C9D-455A-969E-80BCFD1D3EF9}" dt="2019-04-10T19:30:16.900" v="521" actId="20577"/>
          <ac:spMkLst>
            <pc:docMk/>
            <pc:sldMk cId="1655478175" sldId="369"/>
            <ac:spMk id="7" creationId="{6A64DFCC-E049-4597-9D7E-4CC76771E61A}"/>
          </ac:spMkLst>
        </pc:spChg>
      </pc:sldChg>
      <pc:sldChg chg="addSp modSp add">
        <pc:chgData name="Kal Rabb" userId="3edf06299a4717ec" providerId="LiveId" clId="{BB33E76A-1C9D-455A-969E-80BCFD1D3EF9}" dt="2019-04-10T19:33:57.210" v="776"/>
        <pc:sldMkLst>
          <pc:docMk/>
          <pc:sldMk cId="4213176439" sldId="370"/>
        </pc:sldMkLst>
        <pc:spChg chg="mod">
          <ac:chgData name="Kal Rabb" userId="3edf06299a4717ec" providerId="LiveId" clId="{BB33E76A-1C9D-455A-969E-80BCFD1D3EF9}" dt="2019-04-10T19:31:29.410" v="542" actId="20577"/>
          <ac:spMkLst>
            <pc:docMk/>
            <pc:sldMk cId="4213176439" sldId="370"/>
            <ac:spMk id="2" creationId="{CF7F14D8-1BF1-41C3-8299-13212E3C71FF}"/>
          </ac:spMkLst>
        </pc:spChg>
        <pc:spChg chg="mod">
          <ac:chgData name="Kal Rabb" userId="3edf06299a4717ec" providerId="LiveId" clId="{BB33E76A-1C9D-455A-969E-80BCFD1D3EF9}" dt="2019-04-10T19:32:49.119" v="717" actId="403"/>
          <ac:spMkLst>
            <pc:docMk/>
            <pc:sldMk cId="4213176439" sldId="370"/>
            <ac:spMk id="3" creationId="{F9E155D6-99FD-46B7-869D-0B86A00CD2A7}"/>
          </ac:spMkLst>
        </pc:spChg>
        <pc:spChg chg="add mod">
          <ac:chgData name="Kal Rabb" userId="3edf06299a4717ec" providerId="LiveId" clId="{BB33E76A-1C9D-455A-969E-80BCFD1D3EF9}" dt="2019-04-10T19:33:57.210" v="776"/>
          <ac:spMkLst>
            <pc:docMk/>
            <pc:sldMk cId="4213176439" sldId="370"/>
            <ac:spMk id="4" creationId="{70356A80-00ED-4280-B5CA-8D059DD6120F}"/>
          </ac:spMkLst>
        </pc:spChg>
      </pc:sldChg>
      <pc:sldChg chg="modSp add del">
        <pc:chgData name="Kal Rabb" userId="3edf06299a4717ec" providerId="LiveId" clId="{BB33E76A-1C9D-455A-969E-80BCFD1D3EF9}" dt="2019-04-10T19:34:01.301" v="777" actId="2696"/>
        <pc:sldMkLst>
          <pc:docMk/>
          <pc:sldMk cId="1223238693" sldId="371"/>
        </pc:sldMkLst>
        <pc:spChg chg="mod">
          <ac:chgData name="Kal Rabb" userId="3edf06299a4717ec" providerId="LiveId" clId="{BB33E76A-1C9D-455A-969E-80BCFD1D3EF9}" dt="2019-04-10T19:33:31.434" v="774" actId="6549"/>
          <ac:spMkLst>
            <pc:docMk/>
            <pc:sldMk cId="1223238693" sldId="371"/>
            <ac:spMk id="3" creationId="{F9E155D6-99FD-46B7-869D-0B86A00CD2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F69A1-4132-471E-8A65-15C889FE315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124323-B6E9-4D35-8516-07C286C5D9FD}">
      <dgm:prSet phldrT="[Text]"/>
      <dgm:spPr/>
      <dgm:t>
        <a:bodyPr/>
        <a:lstStyle/>
        <a:p>
          <a:r>
            <a:rPr lang="en-US" dirty="0"/>
            <a:t>Cloud  Infrastructure</a:t>
          </a:r>
        </a:p>
      </dgm:t>
    </dgm:pt>
    <dgm:pt modelId="{E625C345-FA43-43B8-93AF-299EF2BD53E2}" type="parTrans" cxnId="{5E7B5A0A-B4E3-4536-9254-A4D20B7722CB}">
      <dgm:prSet/>
      <dgm:spPr/>
      <dgm:t>
        <a:bodyPr/>
        <a:lstStyle/>
        <a:p>
          <a:endParaRPr lang="en-US"/>
        </a:p>
      </dgm:t>
    </dgm:pt>
    <dgm:pt modelId="{32061FFC-5639-4667-9837-BFD4E24D84FB}" type="sibTrans" cxnId="{5E7B5A0A-B4E3-4536-9254-A4D20B7722CB}">
      <dgm:prSet/>
      <dgm:spPr/>
      <dgm:t>
        <a:bodyPr/>
        <a:lstStyle/>
        <a:p>
          <a:endParaRPr lang="en-US"/>
        </a:p>
      </dgm:t>
    </dgm:pt>
    <dgm:pt modelId="{160F85C1-3BAF-4DC0-BEFE-AC5B0306B89C}">
      <dgm:prSet phldrT="[Text]"/>
      <dgm:spPr/>
      <dgm:t>
        <a:bodyPr/>
        <a:lstStyle/>
        <a:p>
          <a:r>
            <a:rPr lang="en-US" dirty="0"/>
            <a:t>SaaS</a:t>
          </a:r>
        </a:p>
      </dgm:t>
    </dgm:pt>
    <dgm:pt modelId="{6B768F88-6066-499E-9B53-5C98688F675B}" type="parTrans" cxnId="{63D3F207-BD1D-4A7C-AFC0-14D089649DEF}">
      <dgm:prSet/>
      <dgm:spPr/>
      <dgm:t>
        <a:bodyPr/>
        <a:lstStyle/>
        <a:p>
          <a:endParaRPr lang="en-US"/>
        </a:p>
      </dgm:t>
    </dgm:pt>
    <dgm:pt modelId="{F5C20F5A-CE3B-4AC0-9C41-1F91AD959CCE}" type="sibTrans" cxnId="{63D3F207-BD1D-4A7C-AFC0-14D089649DEF}">
      <dgm:prSet/>
      <dgm:spPr/>
      <dgm:t>
        <a:bodyPr/>
        <a:lstStyle/>
        <a:p>
          <a:endParaRPr lang="en-US"/>
        </a:p>
      </dgm:t>
    </dgm:pt>
    <dgm:pt modelId="{AD236266-1818-4190-A2D1-2773F7581EB5}">
      <dgm:prSet phldrT="[Text]"/>
      <dgm:spPr/>
      <dgm:t>
        <a:bodyPr/>
        <a:lstStyle/>
        <a:p>
          <a:r>
            <a:rPr lang="en-US" dirty="0"/>
            <a:t>PaaS</a:t>
          </a:r>
        </a:p>
      </dgm:t>
    </dgm:pt>
    <dgm:pt modelId="{9173FA77-279F-47F7-9315-7A453A11DBBB}" type="parTrans" cxnId="{53E32A05-FE3E-49B1-8147-529BBCE3CE48}">
      <dgm:prSet/>
      <dgm:spPr/>
      <dgm:t>
        <a:bodyPr/>
        <a:lstStyle/>
        <a:p>
          <a:endParaRPr lang="en-US"/>
        </a:p>
      </dgm:t>
    </dgm:pt>
    <dgm:pt modelId="{80DD2DCF-C7BB-40D8-8099-FAF5BD5514C8}" type="sibTrans" cxnId="{53E32A05-FE3E-49B1-8147-529BBCE3CE48}">
      <dgm:prSet/>
      <dgm:spPr/>
      <dgm:t>
        <a:bodyPr/>
        <a:lstStyle/>
        <a:p>
          <a:endParaRPr lang="en-US"/>
        </a:p>
      </dgm:t>
    </dgm:pt>
    <dgm:pt modelId="{E1E1A1E6-F928-48E7-B8B3-83243A6D501F}">
      <dgm:prSet phldrT="[Text]"/>
      <dgm:spPr/>
      <dgm:t>
        <a:bodyPr/>
        <a:lstStyle/>
        <a:p>
          <a:r>
            <a:rPr lang="en-US" dirty="0"/>
            <a:t>IaaS</a:t>
          </a:r>
        </a:p>
      </dgm:t>
    </dgm:pt>
    <dgm:pt modelId="{AC734137-CCAD-4804-88F3-65DCFBF5CE26}" type="parTrans" cxnId="{A86B319C-99FD-4DB3-92ED-2E05A0D58408}">
      <dgm:prSet/>
      <dgm:spPr/>
      <dgm:t>
        <a:bodyPr/>
        <a:lstStyle/>
        <a:p>
          <a:endParaRPr lang="en-US"/>
        </a:p>
      </dgm:t>
    </dgm:pt>
    <dgm:pt modelId="{E612431C-76DC-4BA7-897B-C26428CAA497}" type="sibTrans" cxnId="{A86B319C-99FD-4DB3-92ED-2E05A0D58408}">
      <dgm:prSet/>
      <dgm:spPr/>
      <dgm:t>
        <a:bodyPr/>
        <a:lstStyle/>
        <a:p>
          <a:endParaRPr lang="en-US"/>
        </a:p>
      </dgm:t>
    </dgm:pt>
    <dgm:pt modelId="{390E5DB6-7CFA-4B03-B614-5221F4AE8EBD}" type="pres">
      <dgm:prSet presAssocID="{6AEF69A1-4132-471E-8A65-15C889FE315F}" presName="theList" presStyleCnt="0">
        <dgm:presLayoutVars>
          <dgm:dir/>
          <dgm:animLvl val="lvl"/>
          <dgm:resizeHandles val="exact"/>
        </dgm:presLayoutVars>
      </dgm:prSet>
      <dgm:spPr/>
    </dgm:pt>
    <dgm:pt modelId="{34BBC5EB-743F-45C2-A687-4CF4862B3890}" type="pres">
      <dgm:prSet presAssocID="{29124323-B6E9-4D35-8516-07C286C5D9FD}" presName="compNode" presStyleCnt="0"/>
      <dgm:spPr/>
    </dgm:pt>
    <dgm:pt modelId="{C765B7A1-FB25-4F5C-924B-455D0E3690BF}" type="pres">
      <dgm:prSet presAssocID="{29124323-B6E9-4D35-8516-07C286C5D9FD}" presName="aNode" presStyleLbl="bgShp" presStyleIdx="0" presStyleCnt="1"/>
      <dgm:spPr/>
    </dgm:pt>
    <dgm:pt modelId="{B7215BF8-D05B-4783-9EC4-11DF012505D9}" type="pres">
      <dgm:prSet presAssocID="{29124323-B6E9-4D35-8516-07C286C5D9FD}" presName="textNode" presStyleLbl="bgShp" presStyleIdx="0" presStyleCnt="1"/>
      <dgm:spPr/>
    </dgm:pt>
    <dgm:pt modelId="{8DB1E897-3DEA-4A6E-8757-AE49A66E9209}" type="pres">
      <dgm:prSet presAssocID="{29124323-B6E9-4D35-8516-07C286C5D9FD}" presName="compChildNode" presStyleCnt="0"/>
      <dgm:spPr/>
    </dgm:pt>
    <dgm:pt modelId="{2519E456-4182-42A0-B5F1-B56A87E9AB3F}" type="pres">
      <dgm:prSet presAssocID="{29124323-B6E9-4D35-8516-07C286C5D9FD}" presName="theInnerList" presStyleCnt="0"/>
      <dgm:spPr/>
    </dgm:pt>
    <dgm:pt modelId="{B2F4EB14-2DEC-411E-A823-73C03FC7EC0E}" type="pres">
      <dgm:prSet presAssocID="{160F85C1-3BAF-4DC0-BEFE-AC5B0306B89C}" presName="childNode" presStyleLbl="node1" presStyleIdx="0" presStyleCnt="3">
        <dgm:presLayoutVars>
          <dgm:bulletEnabled val="1"/>
        </dgm:presLayoutVars>
      </dgm:prSet>
      <dgm:spPr/>
    </dgm:pt>
    <dgm:pt modelId="{8A0044D7-1A04-437A-A1ED-BB2B12079DF2}" type="pres">
      <dgm:prSet presAssocID="{160F85C1-3BAF-4DC0-BEFE-AC5B0306B89C}" presName="aSpace2" presStyleCnt="0"/>
      <dgm:spPr/>
    </dgm:pt>
    <dgm:pt modelId="{5377EF35-E125-4B1C-AFD0-C76AF4ED5170}" type="pres">
      <dgm:prSet presAssocID="{AD236266-1818-4190-A2D1-2773F7581EB5}" presName="childNode" presStyleLbl="node1" presStyleIdx="1" presStyleCnt="3">
        <dgm:presLayoutVars>
          <dgm:bulletEnabled val="1"/>
        </dgm:presLayoutVars>
      </dgm:prSet>
      <dgm:spPr/>
    </dgm:pt>
    <dgm:pt modelId="{59E56AF5-CA80-4185-AD49-114D747016CD}" type="pres">
      <dgm:prSet presAssocID="{AD236266-1818-4190-A2D1-2773F7581EB5}" presName="aSpace2" presStyleCnt="0"/>
      <dgm:spPr/>
    </dgm:pt>
    <dgm:pt modelId="{3D04C518-2BBC-495C-A2E4-2DC067DA05EF}" type="pres">
      <dgm:prSet presAssocID="{E1E1A1E6-F928-48E7-B8B3-83243A6D501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C431D00-824D-4E38-BD97-84D258128D0C}" type="presOf" srcId="{6AEF69A1-4132-471E-8A65-15C889FE315F}" destId="{390E5DB6-7CFA-4B03-B614-5221F4AE8EBD}" srcOrd="0" destOrd="0" presId="urn:microsoft.com/office/officeart/2005/8/layout/lProcess2"/>
    <dgm:cxn modelId="{53E32A05-FE3E-49B1-8147-529BBCE3CE48}" srcId="{29124323-B6E9-4D35-8516-07C286C5D9FD}" destId="{AD236266-1818-4190-A2D1-2773F7581EB5}" srcOrd="1" destOrd="0" parTransId="{9173FA77-279F-47F7-9315-7A453A11DBBB}" sibTransId="{80DD2DCF-C7BB-40D8-8099-FAF5BD5514C8}"/>
    <dgm:cxn modelId="{63D3F207-BD1D-4A7C-AFC0-14D089649DEF}" srcId="{29124323-B6E9-4D35-8516-07C286C5D9FD}" destId="{160F85C1-3BAF-4DC0-BEFE-AC5B0306B89C}" srcOrd="0" destOrd="0" parTransId="{6B768F88-6066-499E-9B53-5C98688F675B}" sibTransId="{F5C20F5A-CE3B-4AC0-9C41-1F91AD959CCE}"/>
    <dgm:cxn modelId="{5E7B5A0A-B4E3-4536-9254-A4D20B7722CB}" srcId="{6AEF69A1-4132-471E-8A65-15C889FE315F}" destId="{29124323-B6E9-4D35-8516-07C286C5D9FD}" srcOrd="0" destOrd="0" parTransId="{E625C345-FA43-43B8-93AF-299EF2BD53E2}" sibTransId="{32061FFC-5639-4667-9837-BFD4E24D84FB}"/>
    <dgm:cxn modelId="{488BC30A-C166-4F80-A8BE-0F740B7D10B8}" type="presOf" srcId="{29124323-B6E9-4D35-8516-07C286C5D9FD}" destId="{C765B7A1-FB25-4F5C-924B-455D0E3690BF}" srcOrd="0" destOrd="0" presId="urn:microsoft.com/office/officeart/2005/8/layout/lProcess2"/>
    <dgm:cxn modelId="{2555E732-D427-413A-874B-30DCEF2F9172}" type="presOf" srcId="{E1E1A1E6-F928-48E7-B8B3-83243A6D501F}" destId="{3D04C518-2BBC-495C-A2E4-2DC067DA05EF}" srcOrd="0" destOrd="0" presId="urn:microsoft.com/office/officeart/2005/8/layout/lProcess2"/>
    <dgm:cxn modelId="{E1B8A634-782B-4C67-B215-FCCAE1A4168B}" type="presOf" srcId="{AD236266-1818-4190-A2D1-2773F7581EB5}" destId="{5377EF35-E125-4B1C-AFD0-C76AF4ED5170}" srcOrd="0" destOrd="0" presId="urn:microsoft.com/office/officeart/2005/8/layout/lProcess2"/>
    <dgm:cxn modelId="{C54BCF68-2B76-494C-842F-C976B0416687}" type="presOf" srcId="{29124323-B6E9-4D35-8516-07C286C5D9FD}" destId="{B7215BF8-D05B-4783-9EC4-11DF012505D9}" srcOrd="1" destOrd="0" presId="urn:microsoft.com/office/officeart/2005/8/layout/lProcess2"/>
    <dgm:cxn modelId="{A86B319C-99FD-4DB3-92ED-2E05A0D58408}" srcId="{29124323-B6E9-4D35-8516-07C286C5D9FD}" destId="{E1E1A1E6-F928-48E7-B8B3-83243A6D501F}" srcOrd="2" destOrd="0" parTransId="{AC734137-CCAD-4804-88F3-65DCFBF5CE26}" sibTransId="{E612431C-76DC-4BA7-897B-C26428CAA497}"/>
    <dgm:cxn modelId="{8372E3CE-BD2F-46D2-9CED-8DF2D3C5538A}" type="presOf" srcId="{160F85C1-3BAF-4DC0-BEFE-AC5B0306B89C}" destId="{B2F4EB14-2DEC-411E-A823-73C03FC7EC0E}" srcOrd="0" destOrd="0" presId="urn:microsoft.com/office/officeart/2005/8/layout/lProcess2"/>
    <dgm:cxn modelId="{29B45971-2E8D-4284-B648-53F74FF2C6A0}" type="presParOf" srcId="{390E5DB6-7CFA-4B03-B614-5221F4AE8EBD}" destId="{34BBC5EB-743F-45C2-A687-4CF4862B3890}" srcOrd="0" destOrd="0" presId="urn:microsoft.com/office/officeart/2005/8/layout/lProcess2"/>
    <dgm:cxn modelId="{D235F556-4692-41AA-B4FD-D559F80F9ACF}" type="presParOf" srcId="{34BBC5EB-743F-45C2-A687-4CF4862B3890}" destId="{C765B7A1-FB25-4F5C-924B-455D0E3690BF}" srcOrd="0" destOrd="0" presId="urn:microsoft.com/office/officeart/2005/8/layout/lProcess2"/>
    <dgm:cxn modelId="{12391B42-38F4-4539-9000-6C62B66F1171}" type="presParOf" srcId="{34BBC5EB-743F-45C2-A687-4CF4862B3890}" destId="{B7215BF8-D05B-4783-9EC4-11DF012505D9}" srcOrd="1" destOrd="0" presId="urn:microsoft.com/office/officeart/2005/8/layout/lProcess2"/>
    <dgm:cxn modelId="{9520A9B6-1932-408E-BA2C-416E5D7E3EC0}" type="presParOf" srcId="{34BBC5EB-743F-45C2-A687-4CF4862B3890}" destId="{8DB1E897-3DEA-4A6E-8757-AE49A66E9209}" srcOrd="2" destOrd="0" presId="urn:microsoft.com/office/officeart/2005/8/layout/lProcess2"/>
    <dgm:cxn modelId="{F3C352D4-7878-4DBE-9702-61237ED8B482}" type="presParOf" srcId="{8DB1E897-3DEA-4A6E-8757-AE49A66E9209}" destId="{2519E456-4182-42A0-B5F1-B56A87E9AB3F}" srcOrd="0" destOrd="0" presId="urn:microsoft.com/office/officeart/2005/8/layout/lProcess2"/>
    <dgm:cxn modelId="{FFE5C4D9-2132-4F28-9C1A-56BD61F8A103}" type="presParOf" srcId="{2519E456-4182-42A0-B5F1-B56A87E9AB3F}" destId="{B2F4EB14-2DEC-411E-A823-73C03FC7EC0E}" srcOrd="0" destOrd="0" presId="urn:microsoft.com/office/officeart/2005/8/layout/lProcess2"/>
    <dgm:cxn modelId="{23CE6CC0-9E0A-465A-97D0-F0BA8B95AC2A}" type="presParOf" srcId="{2519E456-4182-42A0-B5F1-B56A87E9AB3F}" destId="{8A0044D7-1A04-437A-A1ED-BB2B12079DF2}" srcOrd="1" destOrd="0" presId="urn:microsoft.com/office/officeart/2005/8/layout/lProcess2"/>
    <dgm:cxn modelId="{5B360396-39EE-4026-9C0B-AA7526F01071}" type="presParOf" srcId="{2519E456-4182-42A0-B5F1-B56A87E9AB3F}" destId="{5377EF35-E125-4B1C-AFD0-C76AF4ED5170}" srcOrd="2" destOrd="0" presId="urn:microsoft.com/office/officeart/2005/8/layout/lProcess2"/>
    <dgm:cxn modelId="{7CC2AD4F-350D-4653-B65A-B2E32AC810AF}" type="presParOf" srcId="{2519E456-4182-42A0-B5F1-B56A87E9AB3F}" destId="{59E56AF5-CA80-4185-AD49-114D747016CD}" srcOrd="3" destOrd="0" presId="urn:microsoft.com/office/officeart/2005/8/layout/lProcess2"/>
    <dgm:cxn modelId="{3498E9CA-BC97-47CC-B1A4-43D7B439D2CF}" type="presParOf" srcId="{2519E456-4182-42A0-B5F1-B56A87E9AB3F}" destId="{3D04C518-2BBC-495C-A2E4-2DC067DA05E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5B7A1-FB25-4F5C-924B-455D0E3690BF}">
      <dsp:nvSpPr>
        <dsp:cNvPr id="0" name=""/>
        <dsp:cNvSpPr/>
      </dsp:nvSpPr>
      <dsp:spPr>
        <a:xfrm>
          <a:off x="0" y="0"/>
          <a:ext cx="10058399" cy="4022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Cloud  Infrastructure</a:t>
          </a:r>
        </a:p>
      </dsp:txBody>
      <dsp:txXfrm>
        <a:off x="0" y="0"/>
        <a:ext cx="10058399" cy="1206817"/>
      </dsp:txXfrm>
    </dsp:sp>
    <dsp:sp modelId="{B2F4EB14-2DEC-411E-A823-73C03FC7EC0E}">
      <dsp:nvSpPr>
        <dsp:cNvPr id="0" name=""/>
        <dsp:cNvSpPr/>
      </dsp:nvSpPr>
      <dsp:spPr>
        <a:xfrm>
          <a:off x="1005840" y="1207161"/>
          <a:ext cx="8046720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SaaS</a:t>
          </a:r>
        </a:p>
      </dsp:txBody>
      <dsp:txXfrm>
        <a:off x="1028987" y="1230308"/>
        <a:ext cx="8000426" cy="744010"/>
      </dsp:txXfrm>
    </dsp:sp>
    <dsp:sp modelId="{5377EF35-E125-4B1C-AFD0-C76AF4ED5170}">
      <dsp:nvSpPr>
        <dsp:cNvPr id="0" name=""/>
        <dsp:cNvSpPr/>
      </dsp:nvSpPr>
      <dsp:spPr>
        <a:xfrm>
          <a:off x="1005840" y="2119050"/>
          <a:ext cx="8046720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PaaS</a:t>
          </a:r>
        </a:p>
      </dsp:txBody>
      <dsp:txXfrm>
        <a:off x="1028987" y="2142197"/>
        <a:ext cx="8000426" cy="744010"/>
      </dsp:txXfrm>
    </dsp:sp>
    <dsp:sp modelId="{3D04C518-2BBC-495C-A2E4-2DC067DA05EF}">
      <dsp:nvSpPr>
        <dsp:cNvPr id="0" name=""/>
        <dsp:cNvSpPr/>
      </dsp:nvSpPr>
      <dsp:spPr>
        <a:xfrm>
          <a:off x="1005840" y="3030940"/>
          <a:ext cx="8046720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IaaS</a:t>
          </a:r>
        </a:p>
      </dsp:txBody>
      <dsp:txXfrm>
        <a:off x="1028987" y="3054087"/>
        <a:ext cx="8000426" cy="74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7103-E890-4770-8178-CD200AE7467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1B733-C743-4723-A31C-7722C1A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4FA0E5D-33C5-4F0F-8893-B750F9A99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7B4F4C-ACD0-4716-9ABC-C6B87B6807A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CF6CC72-5A41-4F77-A965-B5EFB7265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C6E8EE7A-7283-4DC6-8C48-DC7B97288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Jeff Bezos’ quote: http://news.cnet.com/8301-13953_3-9977100-80.html?tag=mncol </a:t>
            </a:r>
          </a:p>
          <a:p>
            <a:pPr eaLnBrk="1" hangingPunct="1"/>
            <a:r>
              <a:rPr lang="en-US" altLang="en-US"/>
              <a:t>Kevin Marks quote: http://news.cnet.com/8301-13953_3-9938949-80.html?tag=mncol video interview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6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 degree, cloud computing owes a lot to the dot.com bubble – it built the infrastructure that allowed the internet to become ubiquitous and provide the bandwidth for concepts like cloud computing to grow.</a:t>
            </a:r>
          </a:p>
          <a:p>
            <a:r>
              <a:rPr lang="en-US" dirty="0"/>
              <a:t>Another founding principle was COTS hardware.  The ability to quickly and cheaply source hardware and the fact that it was all the same created a cost effective compute platform to support cloud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1B733-C743-4723-A31C-7722C1A82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2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6262F0BC-8FEC-496A-BC94-D5194F417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489671A8-5178-4C49-98DD-5F31A899F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Cloud diagram idea inspired by Maria Spinola 8-31-09</a:t>
            </a: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7057B814-4B8E-4867-9CB4-212D99536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D03AF-8B5E-4745-A3A6-59CD9BD543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0D10280-8535-415B-84BB-684F24FFB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2800" y="11430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048000"/>
            <a:ext cx="8534400" cy="259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D0698F-2963-44C6-9EDC-37706B1BA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D4DD8-D59E-429E-930F-E91C29881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73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92A5F0-9A20-4B32-ADEB-49AA04538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C69126-1984-480C-A5EB-B43F7E177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3747F-C9BB-4B04-ACE8-13A558938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94239-1E51-41E2-BDF2-295D4A8D6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2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1A508-C9F3-4A04-86AE-160E73BA5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84CAC9-7456-405C-AE43-3E9006B65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F31572-FE70-4E0D-971B-73FED23F4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764C1-E5A6-46EE-A8FA-0BB2AFAA4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9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68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68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BD2F6-9007-4F58-9462-35281533D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68B138-06E0-4099-99C2-275ABBF24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C3C12-1CE5-4AD1-B5C9-9813063A7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8F642-8C4D-4F78-999D-2E8345747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8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3A55E2-A6C9-4B00-BE21-550F9BD7A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A8DB27-FD0F-47EF-A43B-EBDB673DB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22D18F-1EAD-4AE2-BBDF-A5CC3F6CE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E5FBE-D8FB-4F2D-B2BC-63E83ABB1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44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5F160F-F573-4629-884E-9641239B3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F99DD1-F687-42C5-B769-F422727CD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5CF23-9DA0-49B9-BA57-89C3FD053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84F0-BA71-40F1-9DE5-63D947779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63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AD21CA-49F1-47B4-BB33-8404BE101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2E5B90-DF58-4D16-959E-83533968B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A538E5-042F-46B9-B72E-440998656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301C5-19ED-4261-99FB-009C2847A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843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EE764-9279-41AD-A7E6-838A58D42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ABA34-71B2-465E-A9DD-782A1595E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A107A-3B4B-4613-9B94-52D87B79F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DB42-B517-4997-BDD9-F9FF03A15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AA27B-AB59-4279-B4FA-7EEB7BD63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C21A4-1B4C-49E6-A288-084728BD7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F572B-567D-4077-9F9C-557EA5DEE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C4FD-1555-4F7B-B3A5-BDFAD0F3C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05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177A3-B7E7-4DA1-AB15-80FC4DD77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205F9E-27C5-47CC-975F-D0C0DD0E6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27BCE-EB0A-48C6-BD5C-8C8CE0E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45125-B775-452C-99CE-F65D81502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98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4638"/>
            <a:ext cx="28956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84836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8090FE-97C1-4632-B05B-031EFDB43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8608C0-EB0F-4385-A7BB-C5C960CFD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59444-BAC2-4808-8CE6-58CF0A0BC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1F408-EAAD-4509-9DAB-A2AC5FB62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02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52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66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9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8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8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8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0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4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8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>
            <a:extLst>
              <a:ext uri="{FF2B5EF4-FFF2-40B4-BE49-F238E27FC236}">
                <a16:creationId xmlns:a16="http://schemas.microsoft.com/office/drawing/2014/main" id="{CF9E6249-B4F8-49BF-882F-597C424E9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FF64908-E261-41A9-B7DF-8774C0177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4EBEA74-1DFA-469D-885C-1B811AA53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05B43F-283F-404D-931A-4824ED9B79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689726"/>
            <a:ext cx="2844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2D8CD3-17C7-434D-8A93-213211AC5D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689726"/>
            <a:ext cx="3860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184D1-988B-4B5A-85BD-72D530A810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29400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E748C-3128-4C68-91CE-B4AD9B756F4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6" name="Picture 10" descr="nistBlue">
            <a:extLst>
              <a:ext uri="{FF2B5EF4-FFF2-40B4-BE49-F238E27FC236}">
                <a16:creationId xmlns:a16="http://schemas.microsoft.com/office/drawing/2014/main" id="{34431903-F49B-4944-B367-90A26ED483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03988"/>
            <a:ext cx="1320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7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24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pngimg.com/download/25936" TargetMode="External"/><Relationship Id="rId7" Type="http://schemas.openxmlformats.org/officeDocument/2006/relationships/hyperlink" Target="http://stackoverflow.com/questions/28564056/place-objects-on-a-defined-shap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ommons.wikimedia.org/wiki/File:Desktop-PC.sv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8A19C-2ECC-4219-BC49-48D543D1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in the Cloud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49FC85-7D02-4C11-886A-5DD865B8E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4/4b/Above_the_Clouds.jpg/1024px-Above_the_Clouds.jpg">
            <a:extLst>
              <a:ext uri="{FF2B5EF4-FFF2-40B4-BE49-F238E27FC236}">
                <a16:creationId xmlns:a16="http://schemas.microsoft.com/office/drawing/2014/main" id="{8E5FB28C-841E-45C4-ACD4-CF06C09D439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163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0A3A40-0420-4B80-813E-CDF47D96D183}"/>
              </a:ext>
            </a:extLst>
          </p:cNvPr>
          <p:cNvSpPr/>
          <p:nvPr/>
        </p:nvSpPr>
        <p:spPr>
          <a:xfrm>
            <a:off x="7916884" y="6510527"/>
            <a:ext cx="4275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https://commons.wikimedia.org/wiki/File:Above_the_Clouds.jpg</a:t>
            </a:r>
          </a:p>
        </p:txBody>
      </p:sp>
    </p:spTree>
    <p:extLst>
      <p:ext uri="{BB962C8B-B14F-4D97-AF65-F5344CB8AC3E}">
        <p14:creationId xmlns:p14="http://schemas.microsoft.com/office/powerpoint/2010/main" val="329967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533-0292-4BD7-A5F6-0BBF19EE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Defined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33337-FB79-4A5C-A2B9-E76D97ED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13B494-55F2-4B4B-8EB8-DC77E13C6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Asset is ‘owned’.</a:t>
            </a:r>
          </a:p>
          <a:p>
            <a:r>
              <a:rPr lang="en-US" dirty="0"/>
              <a:t>One time purchase (an Expense)</a:t>
            </a:r>
          </a:p>
          <a:p>
            <a:r>
              <a:rPr lang="en-US" dirty="0"/>
              <a:t>Costs can be capitalized over time (hence ‘</a:t>
            </a:r>
            <a:r>
              <a:rPr lang="en-US" dirty="0" err="1"/>
              <a:t>CapEx</a:t>
            </a:r>
            <a:r>
              <a:rPr lang="en-US" dirty="0"/>
              <a:t>’)</a:t>
            </a:r>
          </a:p>
          <a:p>
            <a:r>
              <a:rPr lang="en-US" dirty="0"/>
              <a:t>The owner is responsible for ongoing maintenance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C7B9BD-2B47-43B1-AA5E-1F54C7F5D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opex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64DFCC-E049-4597-9D7E-4CC76771E6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 ownership of asset</a:t>
            </a:r>
          </a:p>
          <a:p>
            <a:r>
              <a:rPr lang="en-US" dirty="0"/>
              <a:t>You pay for Costs of Usage (aka Operation)</a:t>
            </a:r>
          </a:p>
          <a:p>
            <a:r>
              <a:rPr lang="en-US" dirty="0"/>
              <a:t>When operation ceases, you don’t pay any more</a:t>
            </a:r>
          </a:p>
        </p:txBody>
      </p:sp>
    </p:spTree>
    <p:extLst>
      <p:ext uri="{BB962C8B-B14F-4D97-AF65-F5344CB8AC3E}">
        <p14:creationId xmlns:p14="http://schemas.microsoft.com/office/powerpoint/2010/main" val="165547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14E2-8196-47AB-BB83-1B19236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vs adoption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B21-20AA-4F06-B2C6-732BD1D5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Charge per unit of consumption</a:t>
            </a:r>
          </a:p>
          <a:p>
            <a:pPr lvl="1"/>
            <a:r>
              <a:rPr lang="en-US" sz="2400" dirty="0"/>
              <a:t>Usually done for IaaS (infrastructure as a service)</a:t>
            </a:r>
          </a:p>
          <a:p>
            <a:pPr lvl="2"/>
            <a:r>
              <a:rPr lang="en-US" sz="1800" dirty="0"/>
              <a:t>E.g. Bandwidth (kb/ month); CPU (unit/ hour)</a:t>
            </a:r>
          </a:p>
          <a:p>
            <a:pPr lvl="2"/>
            <a:endParaRPr lang="en-US" sz="1800" dirty="0"/>
          </a:p>
          <a:p>
            <a:pPr lvl="1"/>
            <a:r>
              <a:rPr lang="en-US" sz="2400" dirty="0"/>
              <a:t>Works best with things are controllable by the provider; tightly measured; legitimately provable (auditable)</a:t>
            </a:r>
          </a:p>
          <a:p>
            <a:pPr lvl="2"/>
            <a:r>
              <a:rPr lang="en-US" sz="1800" dirty="0"/>
              <a:t>Requires effort to establish tools, methods, and billing to do this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80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14E2-8196-47AB-BB83-1B19236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vs adoption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B21-20AA-4F06-B2C6-732BD1D5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Charge per component or feature set (per month or other)</a:t>
            </a:r>
          </a:p>
          <a:p>
            <a:pPr lvl="1"/>
            <a:r>
              <a:rPr lang="en-US" sz="2800" dirty="0"/>
              <a:t>Commonly used for software-as-a-service</a:t>
            </a:r>
          </a:p>
          <a:p>
            <a:pPr lvl="2"/>
            <a:r>
              <a:rPr lang="en-US" sz="2000" dirty="0"/>
              <a:t>Low cost of entry for small set of features</a:t>
            </a:r>
          </a:p>
          <a:p>
            <a:pPr lvl="2"/>
            <a:r>
              <a:rPr lang="en-US" sz="2000" dirty="0"/>
              <a:t>Allows customer to ‘try at low cost’ before they fully commit</a:t>
            </a:r>
          </a:p>
          <a:p>
            <a:pPr lvl="2"/>
            <a:r>
              <a:rPr lang="en-US" sz="2000" dirty="0"/>
              <a:t>Allows provider to onboard and prove value earlier/ faster</a:t>
            </a:r>
          </a:p>
          <a:p>
            <a:pPr lvl="2"/>
            <a:r>
              <a:rPr lang="en-US" sz="2000" dirty="0"/>
              <a:t>Allows up-sell after customer shows satisfaction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2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14E2-8196-47AB-BB83-1B19236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vs adoption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B21-20AA-4F06-B2C6-732BD1D5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Charge per user per month (or other unit of time)</a:t>
            </a:r>
          </a:p>
          <a:p>
            <a:pPr lvl="1"/>
            <a:r>
              <a:rPr lang="en-US" sz="2400" dirty="0"/>
              <a:t>Commonly used for software-as-a-service</a:t>
            </a:r>
          </a:p>
          <a:p>
            <a:pPr lvl="1"/>
            <a:r>
              <a:rPr lang="en-US" sz="2400" dirty="0"/>
              <a:t>Frequently used in combination with ‘feature bundles’</a:t>
            </a:r>
          </a:p>
          <a:p>
            <a:pPr lvl="1"/>
            <a:r>
              <a:rPr lang="en-US" sz="2400" dirty="0"/>
              <a:t>Logical and understandable to customers</a:t>
            </a:r>
          </a:p>
          <a:p>
            <a:pPr lvl="1"/>
            <a:r>
              <a:rPr lang="en-US" sz="2400" dirty="0"/>
              <a:t>Allows revenue to scale as more adoption occurs</a:t>
            </a:r>
          </a:p>
          <a:p>
            <a:pPr lvl="1"/>
            <a:r>
              <a:rPr lang="en-US" sz="2400" dirty="0"/>
              <a:t>Fairly easy to track &amp; bill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39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14D8-1BF1-41C3-8299-13212E3C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5D6-99FD-46B7-869D-0B86A00CD2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Infrastructure Providers</a:t>
            </a:r>
          </a:p>
          <a:p>
            <a:r>
              <a:rPr lang="en-US" sz="3200" dirty="0">
                <a:latin typeface="+mj-lt"/>
              </a:rPr>
              <a:t>Amazon, Microsoft</a:t>
            </a:r>
          </a:p>
          <a:p>
            <a:r>
              <a:rPr lang="en-US" dirty="0"/>
              <a:t>You pay for:</a:t>
            </a:r>
          </a:p>
          <a:p>
            <a:r>
              <a:rPr lang="en-US" dirty="0"/>
              <a:t>- Service Instance</a:t>
            </a:r>
          </a:p>
          <a:p>
            <a:r>
              <a:rPr lang="en-US" dirty="0"/>
              <a:t>- Network packets in/ out</a:t>
            </a:r>
          </a:p>
          <a:p>
            <a:r>
              <a:rPr lang="en-US" dirty="0"/>
              <a:t>- Additional modules/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56A80-00ED-4280-B5CA-8D059DD61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Service Providers</a:t>
            </a:r>
          </a:p>
          <a:p>
            <a:r>
              <a:rPr lang="en-US" sz="3200" dirty="0"/>
              <a:t>Netflix, Spotify</a:t>
            </a:r>
          </a:p>
          <a:p>
            <a:r>
              <a:rPr lang="en-US" dirty="0"/>
              <a:t>You pay for:</a:t>
            </a:r>
          </a:p>
          <a:p>
            <a:r>
              <a:rPr lang="en-US" dirty="0"/>
              <a:t>- Membership</a:t>
            </a:r>
          </a:p>
          <a:p>
            <a:r>
              <a:rPr lang="en-US" dirty="0"/>
              <a:t>- Tiers of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7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7EF883-F43B-4CC8-8296-9FAE840F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Cloud adoption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801E1-017E-4DF2-9F2D-72F9E0E1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challenges have been overcome with time, but the common concerns remain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Integration (with other systems)</a:t>
            </a:r>
          </a:p>
          <a:p>
            <a:pPr lvl="1"/>
            <a:r>
              <a:rPr lang="en-US" dirty="0"/>
              <a:t>Customizability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Loss of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6E2D9-8284-44BC-96EB-554392C7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4239-1E51-41E2-BDF2-295D4A8D650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77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 in Cloud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806336"/>
            <a:ext cx="11839302" cy="450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7061" y="57368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Next Generation Cloud Computing:  New Trends and Research Directions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Future Generation Computer Systems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Volume 79, Part 3, February 2018, Pages 849-861</a:t>
            </a:r>
          </a:p>
        </p:txBody>
      </p:sp>
    </p:spTree>
    <p:extLst>
      <p:ext uri="{BB962C8B-B14F-4D97-AF65-F5344CB8AC3E}">
        <p14:creationId xmlns:p14="http://schemas.microsoft.com/office/powerpoint/2010/main" val="214395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Service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Heterogeneous computing – the cloud becomes a much richer environment with a wider selection of resources available.</a:t>
            </a:r>
          </a:p>
          <a:p>
            <a:pPr lvl="1"/>
            <a:r>
              <a:rPr lang="en-US" sz="2600" dirty="0"/>
              <a:t>Acceleration as a Service</a:t>
            </a:r>
          </a:p>
          <a:p>
            <a:pPr lvl="2"/>
            <a:r>
              <a:rPr lang="en-US" sz="2200" dirty="0"/>
              <a:t>Cloud Providers move from generic hardware to a richer variety of hardware accelerators – GPUs, FPGAs, and custom ASICs such as Tensor Processing Units.</a:t>
            </a:r>
          </a:p>
          <a:p>
            <a:pPr lvl="1"/>
            <a:r>
              <a:rPr lang="en-US" sz="2600" dirty="0"/>
              <a:t>Container as a Service</a:t>
            </a:r>
          </a:p>
          <a:p>
            <a:pPr lvl="3"/>
            <a:r>
              <a:rPr lang="en-US" sz="2200" dirty="0"/>
              <a:t>The basic resource becomes a container as opposed to a virtual machine e.g. Docker</a:t>
            </a:r>
          </a:p>
          <a:p>
            <a:pPr lvl="1"/>
            <a:r>
              <a:rPr lang="en-US" sz="2600" dirty="0"/>
              <a:t>Function as a Service</a:t>
            </a:r>
          </a:p>
          <a:p>
            <a:pPr lvl="3">
              <a:lnSpc>
                <a:spcPct val="100000"/>
              </a:lnSpc>
            </a:pPr>
            <a:r>
              <a:rPr lang="en-US" sz="2200" dirty="0" err="1"/>
              <a:t>Serverless</a:t>
            </a:r>
            <a:r>
              <a:rPr lang="en-US" sz="2200" dirty="0"/>
              <a:t> computing – resources are only used on-demand to run a function.  There is no VM being held by the user. e.g. Lambdas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mar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68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Deployment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Micro-Cloud:</a:t>
            </a:r>
          </a:p>
          <a:p>
            <a:pPr lvl="1"/>
            <a:r>
              <a:rPr lang="en-US" sz="2600" dirty="0"/>
              <a:t>Support computing models where latency is a concern, edge or fog computing</a:t>
            </a:r>
          </a:p>
          <a:p>
            <a:r>
              <a:rPr lang="en-US" sz="2800" dirty="0"/>
              <a:t>Ad-Hoc Cloud:</a:t>
            </a:r>
          </a:p>
          <a:p>
            <a:pPr lvl="1"/>
            <a:r>
              <a:rPr lang="en-US" sz="2600" dirty="0"/>
              <a:t>Users/organizations make available underutilized resources.</a:t>
            </a:r>
          </a:p>
          <a:p>
            <a:pPr lvl="2"/>
            <a:r>
              <a:rPr lang="en-US" sz="2200" dirty="0"/>
              <a:t>Social Cloud computing – users interested in a cause share resources</a:t>
            </a:r>
          </a:p>
          <a:p>
            <a:pPr lvl="2"/>
            <a:r>
              <a:rPr lang="en-US" sz="2200" dirty="0"/>
              <a:t>Volunteer computing – owners make available their extra-capacity with no guarantees of long term availability</a:t>
            </a:r>
          </a:p>
          <a:p>
            <a:pPr lvl="2"/>
            <a:r>
              <a:rPr lang="en-US" sz="2200" dirty="0"/>
              <a:t>Many issues need to be resolved before this sees wide adoption:</a:t>
            </a:r>
          </a:p>
          <a:p>
            <a:pPr lvl="3"/>
            <a:r>
              <a:rPr lang="en-US" sz="2200" dirty="0"/>
              <a:t>Security</a:t>
            </a:r>
          </a:p>
          <a:p>
            <a:pPr lvl="3"/>
            <a:r>
              <a:rPr lang="en-US" sz="2200" dirty="0"/>
              <a:t>Device entering and leaving at random points in time</a:t>
            </a:r>
          </a:p>
          <a:p>
            <a:pPr lvl="3"/>
            <a:r>
              <a:rPr lang="en-US" sz="2200" dirty="0"/>
              <a:t>Compensation for usage, energy, cell data, </a:t>
            </a:r>
            <a:r>
              <a:rPr lang="en-US" sz="2200" dirty="0" err="1"/>
              <a:t>etc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47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Evolution of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mainframes to smaller department computers to desktop models</a:t>
            </a:r>
          </a:p>
          <a:p>
            <a:r>
              <a:rPr lang="en-US" dirty="0"/>
              <a:t>Cloud computing reversed this trend pushing for consolidation of resources.  Addressing issues of cost and maintenance.</a:t>
            </a:r>
          </a:p>
          <a:p>
            <a:r>
              <a:rPr lang="en-US" dirty="0"/>
              <a:t>New models are now evolving that push processing from the cloud back closer to the user.  </a:t>
            </a:r>
          </a:p>
          <a:p>
            <a:r>
              <a:rPr lang="en-US" dirty="0"/>
              <a:t>Even with the current push towards edge computing, a huge amount of compute power goes underutilized in each person’s pocket.  A typical cell phone’s usage is at most 25%, leaving lots of cycle wasted.</a:t>
            </a:r>
          </a:p>
          <a:p>
            <a:r>
              <a:rPr lang="en-US" dirty="0"/>
              <a:t>Can this resource be leveraged?  And, if so, how will the owner be compensated?  </a:t>
            </a:r>
          </a:p>
          <a:p>
            <a:r>
              <a:rPr lang="en-US" dirty="0"/>
              <a:t>Or will needs and usage patterns change drastically in the coming years and necessitate new models of computing.</a:t>
            </a:r>
          </a:p>
        </p:txBody>
      </p:sp>
    </p:spTree>
    <p:extLst>
      <p:ext uri="{BB962C8B-B14F-4D97-AF65-F5344CB8AC3E}">
        <p14:creationId xmlns:p14="http://schemas.microsoft.com/office/powerpoint/2010/main" val="205573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FD37C91C-42E2-4F51-9372-6BA70B85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33E1C0-E722-4295-81CC-66B954F6377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0B40041-4B91-402E-9965-C213CE1582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928739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Origin of the term “Cloud Computing”*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4BD765A-08D8-456F-AD89-801485090E1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24000" y="1524001"/>
            <a:ext cx="9144000" cy="44497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“Comes from the early days of the Internet where we drew the network as a cloud… we didn’t care where the messages went… the cloud hid it from us” – Kevin Marks, Google</a:t>
            </a:r>
          </a:p>
          <a:p>
            <a:pPr eaLnBrk="1" hangingPunct="1"/>
            <a:r>
              <a:rPr lang="en-US" altLang="en-US" sz="2400" dirty="0"/>
              <a:t>First cloud around networking (TCP/IP abstraction)</a:t>
            </a:r>
          </a:p>
          <a:p>
            <a:pPr eaLnBrk="1" hangingPunct="1"/>
            <a:r>
              <a:rPr lang="en-US" altLang="en-US" sz="2400" dirty="0"/>
              <a:t>Second cloud around documents (WWW data abstraction)</a:t>
            </a:r>
          </a:p>
          <a:p>
            <a:pPr eaLnBrk="1" hangingPunct="1"/>
            <a:r>
              <a:rPr lang="en-US" altLang="en-US" sz="2400" dirty="0"/>
              <a:t>The emerging cloud abstracts infrastructure complexities of servers, applications, data, and heterogeneous platforms</a:t>
            </a:r>
          </a:p>
          <a:p>
            <a:pPr lvl="1" eaLnBrk="1" hangingPunct="1"/>
            <a:r>
              <a:rPr lang="en-US" altLang="en-US" sz="2000" dirty="0"/>
              <a:t>(“muck” as Amazon’s CEO Jeff Bezos calls it)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8C803-D8F8-4952-9E82-F51E726AA874}"/>
              </a:ext>
            </a:extLst>
          </p:cNvPr>
          <p:cNvSpPr txBox="1"/>
          <p:nvPr/>
        </p:nvSpPr>
        <p:spPr>
          <a:xfrm>
            <a:off x="329879" y="5862577"/>
            <a:ext cx="10804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000" dirty="0"/>
              <a:t>*</a:t>
            </a:r>
            <a:r>
              <a:rPr lang="en-US" sz="1000" b="1" dirty="0"/>
              <a:t>Architectural Implications of Cloud Computing, SATURN 2011, May 18, 2011, © 2011 Carnegie Mellon University</a:t>
            </a:r>
            <a:endParaRPr lang="en-US" altLang="en-US" sz="1000" dirty="0"/>
          </a:p>
          <a:p>
            <a:r>
              <a:rPr lang="en-US" altLang="en-US" sz="1200" dirty="0"/>
              <a:t>Jeff Bezos’ quote: http://news.cnet.com/8301-13953_3-9977100-80.html?tag=mncol </a:t>
            </a:r>
          </a:p>
          <a:p>
            <a:r>
              <a:rPr lang="en-US" altLang="en-US" sz="1200" dirty="0"/>
              <a:t>Kevin Marks quote: http://news.cnet.com/8301-13953_3-9938949-80.html?tag=mncol video interview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0F39-0367-497D-BFEE-7C7D83BC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 computing?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E842-4AC9-4A21-88B9-C7E5D02E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External compute resources</a:t>
            </a:r>
          </a:p>
          <a:p>
            <a:pPr marL="633921" lvl="1" indent="-284163">
              <a:buFont typeface="Arial" panose="020B0604020202020204" pitchFamily="34" charset="0"/>
              <a:buChar char="•"/>
            </a:pPr>
            <a:r>
              <a:rPr lang="en-US" dirty="0"/>
              <a:t>No assets owned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Access delivered over the network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Clients are ‘tenants’, not owners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Scalable w/o purchasing new equipment</a:t>
            </a:r>
          </a:p>
          <a:p>
            <a:pPr marL="633921" lvl="1" indent="-284163">
              <a:buFont typeface="Arial" panose="020B0604020202020204" pitchFamily="34" charset="0"/>
              <a:buChar char="•"/>
            </a:pPr>
            <a:r>
              <a:rPr lang="en-US" dirty="0"/>
              <a:t>Ideally dynamic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Financial model is by usage (vs. by asset)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5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2917-8898-45F7-84C2-CD006513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shift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4A183-507E-4A08-A9A8-C925F6ED7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80" y="3033272"/>
            <a:ext cx="972273" cy="1195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3AEBA-4EB6-4BE0-8764-2B094C3A4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0817" y="4857373"/>
            <a:ext cx="915548" cy="610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3DE54-F095-4EE7-8508-016F35E15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3217" y="5009773"/>
            <a:ext cx="915548" cy="610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9217D-29BB-448E-BB0B-809B1BEA1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617" y="5162173"/>
            <a:ext cx="915548" cy="610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2829D-CA96-4916-9EA1-EC725C82F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017" y="5314573"/>
            <a:ext cx="915548" cy="61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F1F7BE-BD79-44E1-A530-2AB9AFA80C21}"/>
              </a:ext>
            </a:extLst>
          </p:cNvPr>
          <p:cNvCxnSpPr/>
          <p:nvPr/>
        </p:nvCxnSpPr>
        <p:spPr>
          <a:xfrm flipH="1">
            <a:off x="943337" y="4328932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90B46-A7F4-4823-ACAB-DAC92567D85A}"/>
              </a:ext>
            </a:extLst>
          </p:cNvPr>
          <p:cNvCxnSpPr/>
          <p:nvPr/>
        </p:nvCxnSpPr>
        <p:spPr>
          <a:xfrm flipH="1">
            <a:off x="1238491" y="4462041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4C9B91-DD8A-4DE7-A9D5-31DD7734B9B9}"/>
              </a:ext>
            </a:extLst>
          </p:cNvPr>
          <p:cNvCxnSpPr/>
          <p:nvPr/>
        </p:nvCxnSpPr>
        <p:spPr>
          <a:xfrm flipH="1">
            <a:off x="1516284" y="4598872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E57574-0086-4BA6-8686-4ACB1C2AD9C0}"/>
              </a:ext>
            </a:extLst>
          </p:cNvPr>
          <p:cNvSpPr txBox="1"/>
          <p:nvPr/>
        </p:nvSpPr>
        <p:spPr>
          <a:xfrm>
            <a:off x="446590" y="5966269"/>
            <a:ext cx="230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Premises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74AC1D-D0B8-46B3-B2D8-7D9A9F670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0592" y="2014614"/>
            <a:ext cx="972273" cy="11955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B19B0E-9C91-416F-9C93-D455EA7C4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50421" y="1951562"/>
            <a:ext cx="972273" cy="1195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2F8B96-B4D9-4586-90A1-FDBF65FEA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3215" y="1951562"/>
            <a:ext cx="972274" cy="11955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808A00-7AEB-43B6-B5B6-164A0795B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91880" y="4690137"/>
            <a:ext cx="915548" cy="6101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7F0197-4607-407C-81CD-8AADE734D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44280" y="4842537"/>
            <a:ext cx="915548" cy="610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9BBD3B-662D-4556-A398-1349DE49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96680" y="4994937"/>
            <a:ext cx="915548" cy="6101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772161-E02E-4FB5-9533-9832766BC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49080" y="5147337"/>
            <a:ext cx="915548" cy="6101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317C61-846B-42E5-921E-B94F1A3B8D90}"/>
              </a:ext>
            </a:extLst>
          </p:cNvPr>
          <p:cNvCxnSpPr/>
          <p:nvPr/>
        </p:nvCxnSpPr>
        <p:spPr>
          <a:xfrm flipH="1">
            <a:off x="3254400" y="4161696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E20B32-8B6B-4392-AA27-73D0A12ABFD9}"/>
              </a:ext>
            </a:extLst>
          </p:cNvPr>
          <p:cNvCxnSpPr/>
          <p:nvPr/>
        </p:nvCxnSpPr>
        <p:spPr>
          <a:xfrm flipH="1">
            <a:off x="3549554" y="4294805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3A8595-FDCA-471D-9184-C008365737DC}"/>
              </a:ext>
            </a:extLst>
          </p:cNvPr>
          <p:cNvCxnSpPr/>
          <p:nvPr/>
        </p:nvCxnSpPr>
        <p:spPr>
          <a:xfrm flipH="1">
            <a:off x="3827347" y="4431636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A9C9562-5E67-4FCF-8315-F2B5789BC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15198" y="4663131"/>
            <a:ext cx="915548" cy="610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BBEA09-86A0-4948-86B7-0CE6DA54D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7598" y="4815531"/>
            <a:ext cx="915548" cy="6101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1675CC-BD5C-4E86-B016-BA0083B33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19998" y="4967931"/>
            <a:ext cx="915548" cy="6101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87AC4F-50F7-4CA5-9F6E-6D598E541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2398" y="5120331"/>
            <a:ext cx="915548" cy="61012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59921-3110-4C0B-9FDD-353E22465CFA}"/>
              </a:ext>
            </a:extLst>
          </p:cNvPr>
          <p:cNvCxnSpPr/>
          <p:nvPr/>
        </p:nvCxnSpPr>
        <p:spPr>
          <a:xfrm flipH="1">
            <a:off x="5177718" y="4134690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3D46281-9FE3-4F6E-BF31-4F91227C4108}"/>
              </a:ext>
            </a:extLst>
          </p:cNvPr>
          <p:cNvCxnSpPr/>
          <p:nvPr/>
        </p:nvCxnSpPr>
        <p:spPr>
          <a:xfrm flipH="1">
            <a:off x="5472872" y="4267799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036602-701D-4249-8065-95857D387876}"/>
              </a:ext>
            </a:extLst>
          </p:cNvPr>
          <p:cNvCxnSpPr/>
          <p:nvPr/>
        </p:nvCxnSpPr>
        <p:spPr>
          <a:xfrm flipH="1">
            <a:off x="5750665" y="4404630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DD4A600-BCE2-4435-A492-A23D67B40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33405" y="4659274"/>
            <a:ext cx="915548" cy="6101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6CBA2D-F6B3-49AB-AE99-96F78D135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5805" y="4811674"/>
            <a:ext cx="915548" cy="6101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6D21674-D965-45BA-81F1-7151743DC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8205" y="4964074"/>
            <a:ext cx="915548" cy="6101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BA8C86D-703B-4A8F-A7E7-F108DF63A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90605" y="5116474"/>
            <a:ext cx="915548" cy="61012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E08ACC-59FE-4357-9E21-633B7003802B}"/>
              </a:ext>
            </a:extLst>
          </p:cNvPr>
          <p:cNvCxnSpPr/>
          <p:nvPr/>
        </p:nvCxnSpPr>
        <p:spPr>
          <a:xfrm flipH="1">
            <a:off x="6695925" y="4130833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22F041-0C24-46FE-BF26-B3AAE59AD9E0}"/>
              </a:ext>
            </a:extLst>
          </p:cNvPr>
          <p:cNvCxnSpPr/>
          <p:nvPr/>
        </p:nvCxnSpPr>
        <p:spPr>
          <a:xfrm flipH="1">
            <a:off x="6991079" y="4263942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D456FA9-53C3-45DF-BD96-624858E1ADB7}"/>
              </a:ext>
            </a:extLst>
          </p:cNvPr>
          <p:cNvCxnSpPr/>
          <p:nvPr/>
        </p:nvCxnSpPr>
        <p:spPr>
          <a:xfrm flipH="1">
            <a:off x="7268872" y="4400773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8501E79-6B87-4967-A1E4-549CF0E507F9}"/>
              </a:ext>
            </a:extLst>
          </p:cNvPr>
          <p:cNvSpPr/>
          <p:nvPr/>
        </p:nvSpPr>
        <p:spPr>
          <a:xfrm>
            <a:off x="2777319" y="3677740"/>
            <a:ext cx="5153826" cy="168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E5C0DFCF-B094-4069-854A-B21B22443B01}"/>
              </a:ext>
            </a:extLst>
          </p:cNvPr>
          <p:cNvSpPr/>
          <p:nvPr/>
        </p:nvSpPr>
        <p:spPr>
          <a:xfrm>
            <a:off x="3746324" y="3294149"/>
            <a:ext cx="266215" cy="90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F11FD2FF-880B-437B-806A-12071658BD3A}"/>
              </a:ext>
            </a:extLst>
          </p:cNvPr>
          <p:cNvSpPr/>
          <p:nvPr/>
        </p:nvSpPr>
        <p:spPr>
          <a:xfrm>
            <a:off x="5208573" y="3265100"/>
            <a:ext cx="266215" cy="90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58CA3A09-5172-4CD7-9CE5-D1FBF0B1E8A8}"/>
              </a:ext>
            </a:extLst>
          </p:cNvPr>
          <p:cNvSpPr/>
          <p:nvPr/>
        </p:nvSpPr>
        <p:spPr>
          <a:xfrm>
            <a:off x="6660270" y="3271402"/>
            <a:ext cx="266215" cy="90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E234E95-EB51-46DE-8602-81A0C6A6E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13268" y="1695341"/>
            <a:ext cx="3421333" cy="2018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76BD21D-DD45-43E1-90D3-92208A32C6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1714" y="2685958"/>
            <a:ext cx="604266" cy="74304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939162-973A-463C-9616-96D62F04B0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61354" y="2240875"/>
            <a:ext cx="604266" cy="74304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C329772-6825-431F-AC0C-E7B25F4DA1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99220" y="2214243"/>
            <a:ext cx="604266" cy="7430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4BF13D6-03C8-4D6E-9FE6-CFE8D918C4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52913" y="2746653"/>
            <a:ext cx="604266" cy="7430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91676C-FEDC-47AF-9D33-DBA6CC6AED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11924" y="2842227"/>
            <a:ext cx="604266" cy="7430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0A5EE7C-84FC-48FF-909B-2AFB44597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1802" y="2829682"/>
            <a:ext cx="604266" cy="743042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78EA441-FBB2-438E-AE40-CA0C15B450D1}"/>
              </a:ext>
            </a:extLst>
          </p:cNvPr>
          <p:cNvGrpSpPr/>
          <p:nvPr/>
        </p:nvGrpSpPr>
        <p:grpSpPr>
          <a:xfrm>
            <a:off x="7999278" y="3779870"/>
            <a:ext cx="1236684" cy="1534703"/>
            <a:chOff x="7502536" y="4101225"/>
            <a:chExt cx="1236684" cy="153470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4FC70FD-07A9-4AD7-85C2-A8C6CA87E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502536" y="4462040"/>
              <a:ext cx="779484" cy="7166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B9B4F56-C0AA-40B7-AD8E-A86DAFA8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654936" y="4614440"/>
              <a:ext cx="779484" cy="71668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F025095-EEB3-4537-AFDD-2C0B4CB03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807336" y="4766840"/>
              <a:ext cx="779484" cy="71668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E4AFB9E-7840-4BBC-A0A2-DBF78C075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959736" y="4919240"/>
              <a:ext cx="779484" cy="716688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310648-E406-4D81-B601-A4FC60883542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7928993" y="4101225"/>
              <a:ext cx="320299" cy="34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3408332-B84C-4C92-AAC2-898EB994FED0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224147" y="4254669"/>
              <a:ext cx="178527" cy="466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9D7DC5-83B8-4F48-B0F9-A9B8B3005253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501941" y="4402435"/>
              <a:ext cx="77011" cy="528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8D46BE-CB56-48F6-8D94-99CFDFB11819}"/>
              </a:ext>
            </a:extLst>
          </p:cNvPr>
          <p:cNvGrpSpPr/>
          <p:nvPr/>
        </p:nvGrpSpPr>
        <p:grpSpPr>
          <a:xfrm>
            <a:off x="9187031" y="3917697"/>
            <a:ext cx="1236684" cy="1534703"/>
            <a:chOff x="7502536" y="4101225"/>
            <a:chExt cx="1236684" cy="153470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D39F66E-EA17-4902-9786-4D4F456B7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502536" y="4462040"/>
              <a:ext cx="779484" cy="716688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4040E6D-7004-43DC-90B5-ED5DEBFB7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654936" y="4614440"/>
              <a:ext cx="779484" cy="716688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B434ED0-2CD3-4928-977B-2636B82E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807336" y="4766840"/>
              <a:ext cx="779484" cy="716688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342AED5C-B0B3-4387-AFE2-312BEF63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959736" y="4919240"/>
              <a:ext cx="779484" cy="716688"/>
            </a:xfrm>
            <a:prstGeom prst="rect">
              <a:avLst/>
            </a:prstGeom>
          </p:spPr>
        </p:pic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2AFE23-A936-4CAB-8968-8911A33519F3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7928993" y="4101225"/>
              <a:ext cx="320299" cy="34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3687F3C-1912-483A-95BE-E3F8677FB245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224147" y="4254669"/>
              <a:ext cx="178527" cy="466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F83B1E9-66C3-4AE2-AE51-AFF3A3BC4AD8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501941" y="4402435"/>
              <a:ext cx="77011" cy="528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81A2FE1-1114-4463-8CF1-23FBFFAA82F8}"/>
              </a:ext>
            </a:extLst>
          </p:cNvPr>
          <p:cNvGrpSpPr/>
          <p:nvPr/>
        </p:nvGrpSpPr>
        <p:grpSpPr>
          <a:xfrm>
            <a:off x="10419502" y="3891922"/>
            <a:ext cx="1236684" cy="1534703"/>
            <a:chOff x="7502536" y="4101225"/>
            <a:chExt cx="1236684" cy="1534703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44C85CB-CD7D-4144-83A9-590E5CE3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502536" y="4462040"/>
              <a:ext cx="779484" cy="716688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2D2747F-5828-490E-B56F-CB397E0DA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654936" y="4614440"/>
              <a:ext cx="779484" cy="716688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051F86A-7093-44FD-AA19-29221AA8E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807336" y="4766840"/>
              <a:ext cx="779484" cy="716688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757599B-6A36-40BF-BE84-A68975E2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959736" y="4919240"/>
              <a:ext cx="779484" cy="716688"/>
            </a:xfrm>
            <a:prstGeom prst="rect">
              <a:avLst/>
            </a:prstGeom>
          </p:spPr>
        </p:pic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E286FED-68C6-4062-9640-7C597D558A7F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7928993" y="4101225"/>
              <a:ext cx="320299" cy="34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9C48DBA-5E2E-4C82-88DA-D04C2CAB8413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224147" y="4254669"/>
              <a:ext cx="178527" cy="466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B74FAC-9EFF-4613-B8AA-4299029A3C89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501941" y="4402435"/>
              <a:ext cx="77011" cy="528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B0609E-148A-40CD-8106-02F0D2FBB663}"/>
              </a:ext>
            </a:extLst>
          </p:cNvPr>
          <p:cNvSpPr/>
          <p:nvPr/>
        </p:nvSpPr>
        <p:spPr>
          <a:xfrm>
            <a:off x="8249344" y="3679978"/>
            <a:ext cx="3721417" cy="178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2B39716-CBFD-421E-980F-CE56E92C7303}"/>
              </a:ext>
            </a:extLst>
          </p:cNvPr>
          <p:cNvCxnSpPr/>
          <p:nvPr/>
        </p:nvCxnSpPr>
        <p:spPr>
          <a:xfrm flipH="1">
            <a:off x="9101966" y="3700869"/>
            <a:ext cx="261953" cy="294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85C20C7-FC5A-4899-BE92-6CA890B6E1B2}"/>
              </a:ext>
            </a:extLst>
          </p:cNvPr>
          <p:cNvCxnSpPr/>
          <p:nvPr/>
        </p:nvCxnSpPr>
        <p:spPr>
          <a:xfrm flipH="1">
            <a:off x="10064115" y="3649969"/>
            <a:ext cx="261953" cy="294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7B0C7-58C0-4951-9F50-4F73EA0C1B67}"/>
              </a:ext>
            </a:extLst>
          </p:cNvPr>
          <p:cNvCxnSpPr>
            <a:cxnSpLocks/>
          </p:cNvCxnSpPr>
          <p:nvPr/>
        </p:nvCxnSpPr>
        <p:spPr>
          <a:xfrm>
            <a:off x="10669693" y="3686452"/>
            <a:ext cx="195916" cy="3499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3187119-5DEE-4990-B9A2-76169581D350}"/>
              </a:ext>
            </a:extLst>
          </p:cNvPr>
          <p:cNvSpPr txBox="1"/>
          <p:nvPr/>
        </p:nvSpPr>
        <p:spPr>
          <a:xfrm>
            <a:off x="2777319" y="5851003"/>
            <a:ext cx="11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DA85402-19E5-4504-AFD1-96D0208BB80D}"/>
              </a:ext>
            </a:extLst>
          </p:cNvPr>
          <p:cNvSpPr txBox="1"/>
          <p:nvPr/>
        </p:nvSpPr>
        <p:spPr>
          <a:xfrm>
            <a:off x="4810317" y="5775217"/>
            <a:ext cx="11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2BB6690-AF0D-461A-B65E-4766531A9E40}"/>
              </a:ext>
            </a:extLst>
          </p:cNvPr>
          <p:cNvSpPr txBox="1"/>
          <p:nvPr/>
        </p:nvSpPr>
        <p:spPr>
          <a:xfrm>
            <a:off x="6359030" y="5787057"/>
            <a:ext cx="11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803D54-8135-40A4-A975-DE63820B6366}"/>
              </a:ext>
            </a:extLst>
          </p:cNvPr>
          <p:cNvSpPr txBox="1"/>
          <p:nvPr/>
        </p:nvSpPr>
        <p:spPr>
          <a:xfrm>
            <a:off x="8313268" y="5726601"/>
            <a:ext cx="349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Elastic, Multi-tenant</a:t>
            </a:r>
          </a:p>
        </p:txBody>
      </p:sp>
      <p:sp>
        <p:nvSpPr>
          <p:cNvPr id="127" name="Arrow: Striped Right 126">
            <a:extLst>
              <a:ext uri="{FF2B5EF4-FFF2-40B4-BE49-F238E27FC236}">
                <a16:creationId xmlns:a16="http://schemas.microsoft.com/office/drawing/2014/main" id="{2C1DFB6D-5B58-4D4E-B685-4A2C7B89CF6B}"/>
              </a:ext>
            </a:extLst>
          </p:cNvPr>
          <p:cNvSpPr/>
          <p:nvPr/>
        </p:nvSpPr>
        <p:spPr>
          <a:xfrm>
            <a:off x="2234533" y="1786067"/>
            <a:ext cx="967170" cy="509991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row: Striped Right 127">
            <a:extLst>
              <a:ext uri="{FF2B5EF4-FFF2-40B4-BE49-F238E27FC236}">
                <a16:creationId xmlns:a16="http://schemas.microsoft.com/office/drawing/2014/main" id="{008044B4-4BFF-4048-B76C-291E187F961C}"/>
              </a:ext>
            </a:extLst>
          </p:cNvPr>
          <p:cNvSpPr/>
          <p:nvPr/>
        </p:nvSpPr>
        <p:spPr>
          <a:xfrm>
            <a:off x="7645588" y="1812095"/>
            <a:ext cx="967170" cy="509991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0423-1675-4729-B255-231FF5C2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Service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BD57-E6FA-4BAD-AFB3-478255C41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dirty="0"/>
              <a:t>Cloud Infrastructure as a Service (IaaS)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Rent processing, storage, network capacity, and other fundamental computing resources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Basically a hosted, rented data-center</a:t>
            </a:r>
          </a:p>
          <a:p>
            <a:pPr>
              <a:lnSpc>
                <a:spcPct val="80000"/>
              </a:lnSpc>
            </a:pPr>
            <a:r>
              <a:rPr lang="en-US" altLang="ja-JP" sz="2400" dirty="0"/>
              <a:t>Cloud Platform as a Service (PaaS)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Deploy </a:t>
            </a:r>
            <a:r>
              <a:rPr lang="en-US" altLang="en-US" sz="2000" dirty="0"/>
              <a:t>customer-created applications to a cloud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Frameworks and platforms (OS, Management, </a:t>
            </a:r>
            <a:br>
              <a:rPr lang="en-US" altLang="ja-JP" sz="2000" dirty="0"/>
            </a:br>
            <a:r>
              <a:rPr lang="en-US" altLang="ja-JP" sz="2000" dirty="0"/>
              <a:t>Core storage and replication are provided)</a:t>
            </a:r>
          </a:p>
          <a:p>
            <a:pPr>
              <a:lnSpc>
                <a:spcPct val="80000"/>
              </a:lnSpc>
            </a:pPr>
            <a:r>
              <a:rPr lang="en-US" altLang="ja-JP" sz="2400" dirty="0"/>
              <a:t>Cloud Software as a Service (SaaS)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Use provider’s applications over a network 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You buy the whole thing!</a:t>
            </a:r>
          </a:p>
          <a:p>
            <a:pPr lvl="1">
              <a:lnSpc>
                <a:spcPct val="80000"/>
              </a:lnSpc>
            </a:pPr>
            <a:endParaRPr lang="en-US" altLang="ja-JP" sz="2000" dirty="0"/>
          </a:p>
          <a:p>
            <a:endParaRPr lang="en-US" dirty="0"/>
          </a:p>
        </p:txBody>
      </p:sp>
      <p:pic>
        <p:nvPicPr>
          <p:cNvPr id="1026" name="Picture 2" descr="saas vs paas vs iaas breakdown">
            <a:extLst>
              <a:ext uri="{FF2B5EF4-FFF2-40B4-BE49-F238E27FC236}">
                <a16:creationId xmlns:a16="http://schemas.microsoft.com/office/drawing/2014/main" id="{B1B09BB3-3461-4A3C-86F1-8383311F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5" y="3488375"/>
            <a:ext cx="5630203" cy="27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693BD1-528B-4AD6-9E96-5445A87B568A}"/>
              </a:ext>
            </a:extLst>
          </p:cNvPr>
          <p:cNvSpPr/>
          <p:nvPr/>
        </p:nvSpPr>
        <p:spPr>
          <a:xfrm>
            <a:off x="4607593" y="6298740"/>
            <a:ext cx="7459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https://www.bigcommerce.com/blog/saas-vs-paas-vs-iaas/#the-key-differences-between-on-premise-saas-paas-iaas</a:t>
            </a:r>
          </a:p>
        </p:txBody>
      </p:sp>
    </p:spTree>
    <p:extLst>
      <p:ext uri="{BB962C8B-B14F-4D97-AF65-F5344CB8AC3E}">
        <p14:creationId xmlns:p14="http://schemas.microsoft.com/office/powerpoint/2010/main" val="226449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5E05-D178-4C4A-9CE0-6DC7D498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 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06FB93-8CCC-4B10-9338-0E905DBA3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91211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48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D5B6-A7BA-4087-94A7-6AE9E479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Deployment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8FF5-2AA4-4D35-A4E6-123060A3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deployment models to fit business needs</a:t>
            </a:r>
          </a:p>
          <a:p>
            <a:pPr lvl="1"/>
            <a:r>
              <a:rPr lang="en-US" dirty="0"/>
              <a:t>Public Cloud</a:t>
            </a:r>
          </a:p>
          <a:p>
            <a:pPr lvl="2"/>
            <a:r>
              <a:rPr lang="en-US" dirty="0"/>
              <a:t>For the masses</a:t>
            </a:r>
          </a:p>
          <a:p>
            <a:pPr lvl="1"/>
            <a:r>
              <a:rPr lang="en-US" dirty="0"/>
              <a:t>Private Cloud</a:t>
            </a:r>
          </a:p>
          <a:p>
            <a:pPr lvl="2"/>
            <a:r>
              <a:rPr lang="en-US" dirty="0"/>
              <a:t>Enterprise owned, but using Cloud Technology</a:t>
            </a:r>
          </a:p>
          <a:p>
            <a:pPr lvl="2"/>
            <a:r>
              <a:rPr lang="en-US" dirty="0"/>
              <a:t>Can be local, or remote (but segregated)</a:t>
            </a:r>
          </a:p>
          <a:p>
            <a:pPr lvl="1"/>
            <a:r>
              <a:rPr lang="en-US" dirty="0"/>
              <a:t>Hybrid Cloud</a:t>
            </a:r>
          </a:p>
          <a:p>
            <a:pPr lvl="2"/>
            <a:r>
              <a:rPr lang="en-US" dirty="0"/>
              <a:t>Combines Public and Private</a:t>
            </a:r>
          </a:p>
        </p:txBody>
      </p:sp>
    </p:spTree>
    <p:extLst>
      <p:ext uri="{BB962C8B-B14F-4D97-AF65-F5344CB8AC3E}">
        <p14:creationId xmlns:p14="http://schemas.microsoft.com/office/powerpoint/2010/main" val="129011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F654816-8CD2-45EB-A9B6-44FA2413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NIST Cloud Definition Framework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0C3174B-8961-4E45-A323-BA377FCF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477000"/>
            <a:ext cx="457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0A6EB6B3-A7F2-45A6-89B4-459E2E31EDE3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8436" name="Group 28">
            <a:extLst>
              <a:ext uri="{FF2B5EF4-FFF2-40B4-BE49-F238E27FC236}">
                <a16:creationId xmlns:a16="http://schemas.microsoft.com/office/drawing/2014/main" id="{1892E4D9-48E0-451A-9810-77F57527462C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133600"/>
            <a:ext cx="7010400" cy="685800"/>
            <a:chOff x="1905000" y="2830286"/>
            <a:chExt cx="6934200" cy="91440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26BFE2B-2320-4AB2-BF26-D84D4177ACC9}"/>
                </a:ext>
              </a:extLst>
            </p:cNvPr>
            <p:cNvSpPr/>
            <p:nvPr/>
          </p:nvSpPr>
          <p:spPr>
            <a:xfrm>
              <a:off x="3599294" y="2830286"/>
              <a:ext cx="2496689" cy="848784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Community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Cloud</a:t>
              </a: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F341DBE4-EA6E-455E-A01A-611C44E27223}"/>
                </a:ext>
              </a:extLst>
            </p:cNvPr>
            <p:cNvSpPr/>
            <p:nvPr/>
          </p:nvSpPr>
          <p:spPr>
            <a:xfrm>
              <a:off x="1905000" y="2895903"/>
              <a:ext cx="1563964" cy="848783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Private Cloud</a:t>
              </a:r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E211349-673F-4033-B575-8711DA244A64}"/>
                </a:ext>
              </a:extLst>
            </p:cNvPr>
            <p:cNvSpPr/>
            <p:nvPr/>
          </p:nvSpPr>
          <p:spPr>
            <a:xfrm>
              <a:off x="6248296" y="2830286"/>
              <a:ext cx="2590904" cy="848784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Public Cloud</a:t>
              </a:r>
            </a:p>
          </p:txBody>
        </p:sp>
      </p:grpSp>
      <p:grpSp>
        <p:nvGrpSpPr>
          <p:cNvPr id="18437" name="Group 30">
            <a:extLst>
              <a:ext uri="{FF2B5EF4-FFF2-40B4-BE49-F238E27FC236}">
                <a16:creationId xmlns:a16="http://schemas.microsoft.com/office/drawing/2014/main" id="{5C9908B7-9FA0-4AB1-91AA-D764692681DF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436688"/>
            <a:ext cx="4267200" cy="620712"/>
            <a:chOff x="2286000" y="1752600"/>
            <a:chExt cx="4191000" cy="838200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339FE14F-24F5-4178-9C7A-A232CFF3535A}"/>
                </a:ext>
              </a:extLst>
            </p:cNvPr>
            <p:cNvSpPr/>
            <p:nvPr/>
          </p:nvSpPr>
          <p:spPr>
            <a:xfrm>
              <a:off x="4342522" y="1808337"/>
              <a:ext cx="2134478" cy="782463"/>
            </a:xfrm>
            <a:prstGeom prst="clou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8994064-5708-416A-85D8-D1526E60124F}"/>
                </a:ext>
              </a:extLst>
            </p:cNvPr>
            <p:cNvSpPr/>
            <p:nvPr/>
          </p:nvSpPr>
          <p:spPr>
            <a:xfrm>
              <a:off x="2286000" y="1752600"/>
              <a:ext cx="2134479" cy="782463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0E67806A-4BC3-48D3-AEBE-70DF3663CF53}"/>
                </a:ext>
              </a:extLst>
            </p:cNvPr>
            <p:cNvSpPr/>
            <p:nvPr/>
          </p:nvSpPr>
          <p:spPr>
            <a:xfrm>
              <a:off x="2895629" y="1752600"/>
              <a:ext cx="2530503" cy="78246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Hybrid Clouds</a:t>
              </a:r>
            </a:p>
          </p:txBody>
        </p:sp>
      </p:grpSp>
      <p:sp>
        <p:nvSpPr>
          <p:cNvPr id="18438" name="TextBox 11">
            <a:extLst>
              <a:ext uri="{FF2B5EF4-FFF2-40B4-BE49-F238E27FC236}">
                <a16:creationId xmlns:a16="http://schemas.microsoft.com/office/drawing/2014/main" id="{BF7BBED1-1C5E-483A-B1ED-AC4B8500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1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Deployment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Models</a:t>
            </a:r>
          </a:p>
        </p:txBody>
      </p:sp>
      <p:sp>
        <p:nvSpPr>
          <p:cNvPr id="18439" name="TextBox 12">
            <a:extLst>
              <a:ext uri="{FF2B5EF4-FFF2-40B4-BE49-F238E27FC236}">
                <a16:creationId xmlns:a16="http://schemas.microsoft.com/office/drawing/2014/main" id="{35BE917F-5F11-44D2-AA9F-03BA84AA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1"/>
            <a:ext cx="95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Service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Models</a:t>
            </a:r>
          </a:p>
        </p:txBody>
      </p:sp>
      <p:sp>
        <p:nvSpPr>
          <p:cNvPr id="18440" name="TextBox 13">
            <a:extLst>
              <a:ext uri="{FF2B5EF4-FFF2-40B4-BE49-F238E27FC236}">
                <a16:creationId xmlns:a16="http://schemas.microsoft.com/office/drawing/2014/main" id="{C139E95E-E1FC-4FF3-99BE-93626470A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962401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Essential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Characteristics</a:t>
            </a:r>
          </a:p>
        </p:txBody>
      </p:sp>
      <p:sp>
        <p:nvSpPr>
          <p:cNvPr id="18441" name="TextBox 14">
            <a:extLst>
              <a:ext uri="{FF2B5EF4-FFF2-40B4-BE49-F238E27FC236}">
                <a16:creationId xmlns:a16="http://schemas.microsoft.com/office/drawing/2014/main" id="{EE45AD0A-045F-4051-A901-0A82F9796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5638801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Common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Characteristics</a:t>
            </a:r>
          </a:p>
        </p:txBody>
      </p:sp>
      <p:grpSp>
        <p:nvGrpSpPr>
          <p:cNvPr id="18442" name="Group 20">
            <a:extLst>
              <a:ext uri="{FF2B5EF4-FFF2-40B4-BE49-F238E27FC236}">
                <a16:creationId xmlns:a16="http://schemas.microsoft.com/office/drawing/2014/main" id="{335152AC-3708-48C2-B6C2-B7974C3AC00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895600"/>
            <a:ext cx="6934200" cy="609600"/>
            <a:chOff x="2057400" y="4038600"/>
            <a:chExt cx="7086600" cy="7620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71615E8-7D96-4F72-A776-5B01F221064F}"/>
                </a:ext>
              </a:extLst>
            </p:cNvPr>
            <p:cNvSpPr/>
            <p:nvPr/>
          </p:nvSpPr>
          <p:spPr>
            <a:xfrm>
              <a:off x="2057400" y="4038600"/>
              <a:ext cx="2209695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Software as a Service (</a:t>
              </a: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SaaS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)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6F83F5D-DE5C-40D8-9505-8C13D342F108}"/>
                </a:ext>
              </a:extLst>
            </p:cNvPr>
            <p:cNvSpPr/>
            <p:nvPr/>
          </p:nvSpPr>
          <p:spPr>
            <a:xfrm>
              <a:off x="4495853" y="4038600"/>
              <a:ext cx="2209695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Platform as a Service (</a:t>
              </a: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PaaS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)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5BFFDA6-83C9-4FFC-AABE-B6BA06BBA7EE}"/>
                </a:ext>
              </a:extLst>
            </p:cNvPr>
            <p:cNvSpPr/>
            <p:nvPr/>
          </p:nvSpPr>
          <p:spPr>
            <a:xfrm>
              <a:off x="6934305" y="4038600"/>
              <a:ext cx="2209695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Infrastructure as a Service (</a:t>
              </a: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IaaS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)</a:t>
              </a:r>
            </a:p>
          </p:txBody>
        </p:sp>
      </p:grpSp>
      <p:grpSp>
        <p:nvGrpSpPr>
          <p:cNvPr id="18443" name="Group 31">
            <a:extLst>
              <a:ext uri="{FF2B5EF4-FFF2-40B4-BE49-F238E27FC236}">
                <a16:creationId xmlns:a16="http://schemas.microsoft.com/office/drawing/2014/main" id="{8FC6122C-4705-48D4-A244-2D9DA7A20C8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657600"/>
            <a:ext cx="6553200" cy="1219200"/>
            <a:chOff x="1981200" y="5029200"/>
            <a:chExt cx="6400800" cy="14478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AA0D8C-81E1-489C-B1C6-9CEB102802EF}"/>
                </a:ext>
              </a:extLst>
            </p:cNvPr>
            <p:cNvSpPr/>
            <p:nvPr/>
          </p:nvSpPr>
          <p:spPr>
            <a:xfrm>
              <a:off x="1981200" y="5029200"/>
              <a:ext cx="6400800" cy="1447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823C5E3-9548-44CA-826F-032022F9E7A1}"/>
                </a:ext>
              </a:extLst>
            </p:cNvPr>
            <p:cNvSpPr/>
            <p:nvPr/>
          </p:nvSpPr>
          <p:spPr>
            <a:xfrm>
              <a:off x="2133157" y="6018908"/>
              <a:ext cx="2972465" cy="38268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Resource Pooling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A3212D-90FA-4035-80D4-7AF0617A1FF8}"/>
                </a:ext>
              </a:extLst>
            </p:cNvPr>
            <p:cNvSpPr/>
            <p:nvPr/>
          </p:nvSpPr>
          <p:spPr>
            <a:xfrm>
              <a:off x="2133157" y="5562700"/>
              <a:ext cx="2972465" cy="3808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Broad Network Access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30A97CF-86B4-42A6-AFBA-E227168EDDF1}"/>
                </a:ext>
              </a:extLst>
            </p:cNvPr>
            <p:cNvSpPr/>
            <p:nvPr/>
          </p:nvSpPr>
          <p:spPr>
            <a:xfrm>
              <a:off x="5257579" y="5562700"/>
              <a:ext cx="2972464" cy="3808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Rapid Elasticity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D456D98-B632-4489-AB15-F30078039DC8}"/>
                </a:ext>
              </a:extLst>
            </p:cNvPr>
            <p:cNvSpPr/>
            <p:nvPr/>
          </p:nvSpPr>
          <p:spPr>
            <a:xfrm>
              <a:off x="5257579" y="6018908"/>
              <a:ext cx="2972464" cy="38268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Measured Service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59F1590-997C-4939-B580-F7BF56E794B6}"/>
                </a:ext>
              </a:extLst>
            </p:cNvPr>
            <p:cNvSpPr/>
            <p:nvPr/>
          </p:nvSpPr>
          <p:spPr>
            <a:xfrm>
              <a:off x="2133157" y="5104606"/>
              <a:ext cx="6096886" cy="38268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On Demand Self-Service</a:t>
              </a:r>
            </a:p>
          </p:txBody>
        </p:sp>
      </p:grpSp>
      <p:grpSp>
        <p:nvGrpSpPr>
          <p:cNvPr id="18444" name="Group 44">
            <a:extLst>
              <a:ext uri="{FF2B5EF4-FFF2-40B4-BE49-F238E27FC236}">
                <a16:creationId xmlns:a16="http://schemas.microsoft.com/office/drawing/2014/main" id="{BABD3295-1FB0-4FA0-B095-D95D4501BB5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029200"/>
            <a:ext cx="6553200" cy="1752600"/>
            <a:chOff x="2209800" y="4953000"/>
            <a:chExt cx="6553200" cy="17526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4E50E45-B015-486F-8A8F-F6E09F4AB977}"/>
                </a:ext>
              </a:extLst>
            </p:cNvPr>
            <p:cNvSpPr/>
            <p:nvPr/>
          </p:nvSpPr>
          <p:spPr>
            <a:xfrm>
              <a:off x="2209800" y="4953000"/>
              <a:ext cx="6553200" cy="17526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6809386-AED5-47FE-94AF-A25BD4F5B04B}"/>
                </a:ext>
              </a:extLst>
            </p:cNvPr>
            <p:cNvSpPr/>
            <p:nvPr/>
          </p:nvSpPr>
          <p:spPr>
            <a:xfrm>
              <a:off x="2362200" y="6253163"/>
              <a:ext cx="3043238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Low Cost Software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360E5B6-A33F-44EA-8369-6EFEA4E3A8A1}"/>
                </a:ext>
              </a:extLst>
            </p:cNvPr>
            <p:cNvSpPr/>
            <p:nvPr/>
          </p:nvSpPr>
          <p:spPr>
            <a:xfrm>
              <a:off x="2362200" y="5867400"/>
              <a:ext cx="3043238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Virtualization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6A201A6-EDBC-464D-81B5-64CBB1878520}"/>
                </a:ext>
              </a:extLst>
            </p:cNvPr>
            <p:cNvSpPr/>
            <p:nvPr/>
          </p:nvSpPr>
          <p:spPr>
            <a:xfrm>
              <a:off x="5561013" y="5867400"/>
              <a:ext cx="3041650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Service Orientation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C591CAD-951C-4D02-AF2E-FEE9646858E1}"/>
                </a:ext>
              </a:extLst>
            </p:cNvPr>
            <p:cNvSpPr/>
            <p:nvPr/>
          </p:nvSpPr>
          <p:spPr>
            <a:xfrm>
              <a:off x="5561013" y="6253163"/>
              <a:ext cx="3041650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Advanced Security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50C349F-B945-4883-A54B-FE173422A083}"/>
              </a:ext>
            </a:extLst>
          </p:cNvPr>
          <p:cNvSpPr/>
          <p:nvPr/>
        </p:nvSpPr>
        <p:spPr>
          <a:xfrm>
            <a:off x="3810000" y="5567364"/>
            <a:ext cx="3043238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Homogeneity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83BD0B9-1511-4041-B2C1-A9C2D1E59396}"/>
              </a:ext>
            </a:extLst>
          </p:cNvPr>
          <p:cNvSpPr/>
          <p:nvPr/>
        </p:nvSpPr>
        <p:spPr>
          <a:xfrm>
            <a:off x="3810000" y="5181601"/>
            <a:ext cx="3043238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Massive Scale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0E96269-CE1E-409D-8AB6-B2DE999B8262}"/>
              </a:ext>
            </a:extLst>
          </p:cNvPr>
          <p:cNvSpPr/>
          <p:nvPr/>
        </p:nvSpPr>
        <p:spPr>
          <a:xfrm>
            <a:off x="7008813" y="5181601"/>
            <a:ext cx="3041650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Resilient Computing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44AD16F-DC9D-491C-BFD7-BFE117E96D4B}"/>
              </a:ext>
            </a:extLst>
          </p:cNvPr>
          <p:cNvSpPr/>
          <p:nvPr/>
        </p:nvSpPr>
        <p:spPr>
          <a:xfrm>
            <a:off x="7008813" y="5567364"/>
            <a:ext cx="3041650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Geographic Distribution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B9BA-30BE-4C0F-A3D5-4331F310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Revenue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FF90-25A0-402C-98D2-71BA7B5D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Common revenue models for As-a-Service</a:t>
            </a:r>
          </a:p>
          <a:p>
            <a:pPr lvl="1"/>
            <a:r>
              <a:rPr lang="en-US" sz="2000" dirty="0"/>
              <a:t>Charge per unit of ‘consumption’</a:t>
            </a:r>
          </a:p>
          <a:p>
            <a:pPr lvl="1"/>
            <a:r>
              <a:rPr lang="en-US" sz="2000" dirty="0"/>
              <a:t>Charge per component (or feature/ feature set) per unit of time</a:t>
            </a:r>
          </a:p>
          <a:p>
            <a:pPr lvl="1"/>
            <a:r>
              <a:rPr lang="en-US" sz="2000" dirty="0"/>
              <a:t>Charge per user per unit of time</a:t>
            </a:r>
          </a:p>
          <a:p>
            <a:r>
              <a:rPr lang="en-US" sz="2400" dirty="0"/>
              <a:t>All tend to be ‘per unit of time (X)’ where X is typically a time based factor</a:t>
            </a:r>
          </a:p>
          <a:p>
            <a:pPr lvl="1"/>
            <a:r>
              <a:rPr lang="en-US" sz="2000" dirty="0"/>
              <a:t>Per hour/ day/ week etc.</a:t>
            </a:r>
          </a:p>
          <a:p>
            <a:pPr marL="201168" lvl="1" indent="0">
              <a:buNone/>
            </a:pPr>
            <a:endParaRPr lang="en-US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This is a major change to the cost of acquisition and cost of doing business</a:t>
            </a:r>
          </a:p>
          <a:p>
            <a:pPr lvl="1"/>
            <a:r>
              <a:rPr lang="en-US" sz="2000" dirty="0"/>
              <a:t>A shift from Capex to </a:t>
            </a:r>
            <a:r>
              <a:rPr lang="en-US" sz="2000" dirty="0" err="1"/>
              <a:t>Opex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9703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22682</TotalTime>
  <Words>1304</Words>
  <Application>Microsoft Office PowerPoint</Application>
  <PresentationFormat>Widescreen</PresentationFormat>
  <Paragraphs>184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Default Design</vt:lpstr>
      <vt:lpstr>1_Retrospect</vt:lpstr>
      <vt:lpstr>Architecture in the Cloud</vt:lpstr>
      <vt:lpstr>Origin of the term “Cloud Computing”*</vt:lpstr>
      <vt:lpstr>What is Cloud computing?</vt:lpstr>
      <vt:lpstr>A shift …</vt:lpstr>
      <vt:lpstr>Cloud Service Models</vt:lpstr>
      <vt:lpstr>Visually …</vt:lpstr>
      <vt:lpstr>Cloud Deployment models</vt:lpstr>
      <vt:lpstr>The NIST Cloud Definition Framework</vt:lpstr>
      <vt:lpstr>Cloud Revenue Models</vt:lpstr>
      <vt:lpstr>Terms Defined</vt:lpstr>
      <vt:lpstr>Model vs adoption (1)</vt:lpstr>
      <vt:lpstr>Model vs adoption (2)</vt:lpstr>
      <vt:lpstr>Model vs adoption (3)</vt:lpstr>
      <vt:lpstr>Examples</vt:lpstr>
      <vt:lpstr>Challenges for Cloud adoption</vt:lpstr>
      <vt:lpstr>Directions in Cloud Architecture</vt:lpstr>
      <vt:lpstr>Emerging Service Models</vt:lpstr>
      <vt:lpstr>Emerging Deployment Models</vt:lpstr>
      <vt:lpstr>Continued Evolution of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in the Cloud</dc:title>
  <dc:creator>Kal Rabb</dc:creator>
  <cp:lastModifiedBy>William Stumbo</cp:lastModifiedBy>
  <cp:revision>22</cp:revision>
  <dcterms:created xsi:type="dcterms:W3CDTF">2019-01-02T18:51:41Z</dcterms:created>
  <dcterms:modified xsi:type="dcterms:W3CDTF">2024-11-22T05:18:56Z</dcterms:modified>
</cp:coreProperties>
</file>